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</p:sldMasterIdLst>
  <p:notesMasterIdLst>
    <p:notesMasterId r:id="rId29"/>
  </p:notesMasterIdLst>
  <p:sldIdLst>
    <p:sldId id="293" r:id="rId3"/>
    <p:sldId id="296" r:id="rId4"/>
    <p:sldId id="257" r:id="rId5"/>
    <p:sldId id="303" r:id="rId6"/>
    <p:sldId id="268" r:id="rId7"/>
    <p:sldId id="262" r:id="rId8"/>
    <p:sldId id="288" r:id="rId9"/>
    <p:sldId id="266" r:id="rId10"/>
    <p:sldId id="289" r:id="rId11"/>
    <p:sldId id="270" r:id="rId12"/>
    <p:sldId id="273" r:id="rId13"/>
    <p:sldId id="290" r:id="rId14"/>
    <p:sldId id="292" r:id="rId15"/>
    <p:sldId id="299" r:id="rId16"/>
    <p:sldId id="284" r:id="rId17"/>
    <p:sldId id="272" r:id="rId18"/>
    <p:sldId id="277" r:id="rId19"/>
    <p:sldId id="278" r:id="rId20"/>
    <p:sldId id="279" r:id="rId21"/>
    <p:sldId id="280" r:id="rId22"/>
    <p:sldId id="282" r:id="rId23"/>
    <p:sldId id="283" r:id="rId24"/>
    <p:sldId id="286" r:id="rId25"/>
    <p:sldId id="269" r:id="rId26"/>
    <p:sldId id="298" r:id="rId27"/>
    <p:sldId id="285" r:id="rId28"/>
  </p:sldIdLst>
  <p:sldSz cx="12192000" cy="6858000"/>
  <p:notesSz cx="6794500" cy="99314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Bez stylu, bez mřížky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22" autoAdjust="0"/>
  </p:normalViewPr>
  <p:slideViewPr>
    <p:cSldViewPr snapToGrid="0">
      <p:cViewPr varScale="1">
        <p:scale>
          <a:sx n="88" d="100"/>
          <a:sy n="88" d="100"/>
        </p:scale>
        <p:origin x="102" y="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829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C85E4-BDDF-490F-9284-ED596855C62E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19100" y="1241425"/>
            <a:ext cx="5956300" cy="3351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450" y="4779486"/>
            <a:ext cx="5435600" cy="391048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48645" y="9433107"/>
            <a:ext cx="2944283" cy="49829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23BBA4-9EBA-4695-83EA-8A61EB22D7E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95916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23BBA4-9EBA-4695-83EA-8A61EB22D7E6}" type="slidenum">
              <a:rPr lang="cs-CZ" smtClean="0"/>
              <a:t>25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8852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350" y="-1426633"/>
            <a:ext cx="12198350" cy="81322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1809639"/>
          </a:xfrm>
        </p:spPr>
        <p:txBody>
          <a:bodyPr anchor="b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Tvoříme a prožíváme!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 rot="757428">
            <a:off x="9280415" y="3715757"/>
            <a:ext cx="1883940" cy="1883940"/>
          </a:xfrm>
          <a:prstGeom prst="ellipse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252000" rIns="0" bIns="0" rtlCol="0" anchor="t" anchorCtr="0">
            <a:normAutofit fontScale="70000" lnSpcReduction="2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Ahoj</a:t>
            </a:r>
            <a:r>
              <a:rPr lang="cs-CZ" sz="7200" baseline="0" dirty="0">
                <a:solidFill>
                  <a:schemeClr val="bg1"/>
                </a:solidFill>
              </a:rPr>
              <a:t>!</a:t>
            </a:r>
            <a:endParaRPr lang="cs-CZ" sz="7200" dirty="0">
              <a:solidFill>
                <a:schemeClr val="bg1"/>
              </a:solidFill>
            </a:endParaRPr>
          </a:p>
        </p:txBody>
      </p:sp>
      <p:sp>
        <p:nvSpPr>
          <p:cNvPr id="16" name="Obdélník 15"/>
          <p:cNvSpPr/>
          <p:nvPr userDrawn="1"/>
        </p:nvSpPr>
        <p:spPr>
          <a:xfrm>
            <a:off x="-6350" y="6089650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5" name="Obrázek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372" y="6287595"/>
            <a:ext cx="2811255" cy="370742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758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618440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62465"/>
            <a:ext cx="10058400" cy="5818471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28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  <a:br>
              <a:rPr lang="cs-CZ" dirty="0"/>
            </a:br>
            <a:r>
              <a:rPr lang="cs-CZ" dirty="0"/>
              <a:t>Co kam patří?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0725" y="125552"/>
            <a:ext cx="1551275" cy="1322379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0246" y="3174745"/>
            <a:ext cx="2823507" cy="1487836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1301" y="1219548"/>
            <a:ext cx="640699" cy="1699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77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47133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80" y="-155133"/>
            <a:ext cx="10562597" cy="5154599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Jaké části měl venkovský dům?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1180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1267"/>
            <a:ext cx="12192000" cy="5449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9793162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Staré domy se přestavují na nové.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8" name="Šipka doleva 7"/>
          <p:cNvSpPr/>
          <p:nvPr userDrawn="1"/>
        </p:nvSpPr>
        <p:spPr>
          <a:xfrm>
            <a:off x="263611" y="3044194"/>
            <a:ext cx="724929" cy="3629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09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bliny_otázka/odpově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9078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9078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</a:t>
            </a:r>
            <a:r>
              <a:rPr lang="cs-CZ" sz="2000"/>
              <a:t>to dobře</a:t>
            </a:r>
            <a:endParaRPr lang="cs-CZ" sz="2000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06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bliny_otázka/odpovědi_skák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vál 8"/>
          <p:cNvSpPr/>
          <p:nvPr userDrawn="1"/>
        </p:nvSpPr>
        <p:spPr>
          <a:xfrm>
            <a:off x="4137905" y="964523"/>
            <a:ext cx="3934391" cy="3934391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 fontScale="92500" lnSpcReduction="10000"/>
          </a:bodyPr>
          <a:lstStyle/>
          <a:p>
            <a:pPr algn="ctr"/>
            <a:r>
              <a:rPr lang="cs-CZ" sz="7200" dirty="0">
                <a:solidFill>
                  <a:schemeClr val="bg1"/>
                </a:solidFill>
              </a:rPr>
              <a:t>Hlavní otázka?</a:t>
            </a:r>
          </a:p>
        </p:txBody>
      </p:sp>
      <p:sp>
        <p:nvSpPr>
          <p:cNvPr id="10" name="Ovál 9"/>
          <p:cNvSpPr/>
          <p:nvPr userDrawn="1"/>
        </p:nvSpPr>
        <p:spPr>
          <a:xfrm>
            <a:off x="2761684" y="3869764"/>
            <a:ext cx="2553832" cy="2553832"/>
          </a:xfrm>
          <a:prstGeom prst="ellipse">
            <a:avLst/>
          </a:prstGeom>
          <a:solidFill>
            <a:schemeClr val="accent4">
              <a:lumMod val="5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</a:t>
            </a:r>
            <a:r>
              <a:rPr lang="cs-CZ" sz="3600" baseline="0" dirty="0">
                <a:solidFill>
                  <a:schemeClr val="bg1"/>
                </a:solidFill>
              </a:rPr>
              <a:t>: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Ne</a:t>
            </a:r>
          </a:p>
        </p:txBody>
      </p:sp>
      <p:sp>
        <p:nvSpPr>
          <p:cNvPr id="11" name="Ovál 10"/>
          <p:cNvSpPr/>
          <p:nvPr userDrawn="1"/>
        </p:nvSpPr>
        <p:spPr>
          <a:xfrm>
            <a:off x="6795380" y="3869764"/>
            <a:ext cx="2553832" cy="2553832"/>
          </a:xfrm>
          <a:prstGeom prst="ellipse">
            <a:avLst/>
          </a:prstGeom>
          <a:solidFill>
            <a:srgbClr val="FFFF00">
              <a:alpha val="62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t" anchorCtr="0">
            <a:normAutofit/>
          </a:bodyPr>
          <a:lstStyle/>
          <a:p>
            <a:pPr algn="ctr"/>
            <a:r>
              <a:rPr lang="cs-CZ" sz="3600" dirty="0">
                <a:solidFill>
                  <a:schemeClr val="bg1"/>
                </a:solidFill>
              </a:rPr>
              <a:t>Odpověď: </a:t>
            </a:r>
          </a:p>
          <a:p>
            <a:pPr algn="ctr"/>
            <a:r>
              <a:rPr lang="cs-CZ" sz="3600" dirty="0">
                <a:solidFill>
                  <a:schemeClr val="bg1"/>
                </a:solidFill>
              </a:rPr>
              <a:t>ano</a:t>
            </a:r>
          </a:p>
        </p:txBody>
      </p:sp>
      <p:sp>
        <p:nvSpPr>
          <p:cNvPr id="12" name="Ovál 11"/>
          <p:cNvSpPr/>
          <p:nvPr userDrawn="1"/>
        </p:nvSpPr>
        <p:spPr>
          <a:xfrm>
            <a:off x="364307" y="4063667"/>
            <a:ext cx="2553832" cy="2553832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špatně</a:t>
            </a:r>
          </a:p>
        </p:txBody>
      </p:sp>
      <p:sp>
        <p:nvSpPr>
          <p:cNvPr id="13" name="Ovál 12"/>
          <p:cNvSpPr/>
          <p:nvPr userDrawn="1"/>
        </p:nvSpPr>
        <p:spPr>
          <a:xfrm>
            <a:off x="9205332" y="4081695"/>
            <a:ext cx="2553832" cy="2553832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Autofit/>
          </a:bodyPr>
          <a:lstStyle/>
          <a:p>
            <a:pPr algn="ctr"/>
            <a:r>
              <a:rPr lang="cs-CZ" sz="4000" dirty="0">
                <a:solidFill>
                  <a:schemeClr val="bg1"/>
                </a:solidFill>
              </a:rPr>
              <a:t>správně</a:t>
            </a:r>
          </a:p>
        </p:txBody>
      </p:sp>
      <p:sp>
        <p:nvSpPr>
          <p:cNvPr id="14" name="Ovál 13"/>
          <p:cNvSpPr/>
          <p:nvPr userDrawn="1"/>
        </p:nvSpPr>
        <p:spPr>
          <a:xfrm>
            <a:off x="332004" y="2890964"/>
            <a:ext cx="1477053" cy="1477053"/>
          </a:xfrm>
          <a:prstGeom prst="ellipse">
            <a:avLst/>
          </a:prstGeom>
          <a:solidFill>
            <a:srgbClr val="FF0000">
              <a:alpha val="55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16" name="Ovál 15"/>
          <p:cNvSpPr/>
          <p:nvPr userDrawn="1"/>
        </p:nvSpPr>
        <p:spPr>
          <a:xfrm>
            <a:off x="10308051" y="2890964"/>
            <a:ext cx="1477053" cy="1477053"/>
          </a:xfrm>
          <a:prstGeom prst="ellipse">
            <a:avLst/>
          </a:prstGeom>
          <a:solidFill>
            <a:schemeClr val="accent2">
              <a:alpha val="51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0" tIns="0" rIns="0" bIns="0" rtlCol="0" anchor="t" anchorCtr="0">
            <a:normAutofit fontScale="77500" lnSpcReduction="20000"/>
          </a:bodyPr>
          <a:lstStyle/>
          <a:p>
            <a:pPr algn="ctr"/>
            <a:r>
              <a:rPr lang="cs-CZ" sz="4400" dirty="0">
                <a:solidFill>
                  <a:schemeClr val="bg1"/>
                </a:solidFill>
              </a:rPr>
              <a:t>Víme, proč?</a:t>
            </a:r>
          </a:p>
        </p:txBody>
      </p:sp>
      <p:sp>
        <p:nvSpPr>
          <p:cNvPr id="8" name="Obdélník 7"/>
          <p:cNvSpPr/>
          <p:nvPr userDrawn="1"/>
        </p:nvSpPr>
        <p:spPr>
          <a:xfrm>
            <a:off x="332004" y="314324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špatně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sp>
        <p:nvSpPr>
          <p:cNvPr id="20" name="Obdélník 19"/>
          <p:cNvSpPr/>
          <p:nvPr userDrawn="1"/>
        </p:nvSpPr>
        <p:spPr>
          <a:xfrm>
            <a:off x="8543076" y="384789"/>
            <a:ext cx="3335121" cy="2472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2000" dirty="0"/>
              <a:t>Odrážky</a:t>
            </a:r>
            <a:r>
              <a:rPr lang="cs-CZ" sz="2000" baseline="0" dirty="0"/>
              <a:t> p</a:t>
            </a:r>
            <a:r>
              <a:rPr lang="cs-CZ" sz="2000" dirty="0"/>
              <a:t>roč je to dobře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/>
          </a:p>
          <a:p>
            <a:pPr algn="ctr"/>
            <a:endParaRPr lang="cs-CZ" dirty="0"/>
          </a:p>
        </p:txBody>
      </p:sp>
      <p:pic>
        <p:nvPicPr>
          <p:cNvPr id="21" name="Obrázek 2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812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8" grpId="0"/>
      <p:bldP spid="20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5029200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13" hasCustomPrompt="1"/>
          </p:nvPr>
        </p:nvSpPr>
        <p:spPr>
          <a:xfrm>
            <a:off x="6410324" y="2165872"/>
            <a:ext cx="4943475" cy="3796778"/>
          </a:xfrm>
        </p:spPr>
        <p:txBody>
          <a:bodyPr lIns="0" rIns="0" anchor="t" anchorCtr="0"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Sem napište různé odpovědi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lvl="0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799689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0" y="0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– má ježek bodliny?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 hasCustomPrompt="1"/>
          </p:nvPr>
        </p:nvSpPr>
        <p:spPr>
          <a:xfrm>
            <a:off x="838200" y="2165872"/>
            <a:ext cx="10515600" cy="4083468"/>
          </a:xfrm>
        </p:spPr>
        <p:txBody>
          <a:bodyPr lIns="540000" rIns="540000" anchor="ctr" anchorCtr="1"/>
          <a:lstStyle>
            <a:lvl1pPr marL="228600" marR="0" indent="-22860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aseline="0">
                <a:solidFill>
                  <a:schemeClr val="accent4">
                    <a:lumMod val="75000"/>
                  </a:schemeClr>
                </a:solidFill>
              </a:defRPr>
            </a:lvl1pPr>
          </a:lstStyle>
          <a:p>
            <a:pPr lvl="0"/>
            <a:r>
              <a:rPr lang="cs-CZ" dirty="0"/>
              <a:t>Sem napište různé odpovědi</a:t>
            </a:r>
          </a:p>
          <a:p>
            <a:pPr lvl="0"/>
            <a:r>
              <a:rPr lang="cs-CZ" dirty="0"/>
              <a:t>Nebo možnosti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Ano, jednoznačně 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Ne, nemá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Nevím, neověřoval jsem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Musím se podívat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Nezajímá mě to</a:t>
            </a:r>
          </a:p>
          <a:p>
            <a:pPr lvl="0"/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3.7037E-6 L -0.44349 0.006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74" y="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07407E-6 L 0.50078 0.0002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3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11111E-6 L -0.40104 -0.00069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52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0.53386 -0.00023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693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81481E-6 L -0.41484 0.00023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4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22222E-6 L 0.4849 0.0020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7.40741E-7 L -0.36484 -0.001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42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dvAuto="0">
        <p:tmplLst>
          <p:tmpl lvl="1">
            <p:tnLst>
              <p:par>
                <p:cTn presetID="42" presetClass="path" presetSubtype="0" accel="50000" decel="50000" fill="hold" nodeType="clickEffect">
                  <p:stCondLst>
                    <p:cond delay="0"/>
                  </p:stCondLst>
                  <p:childTnLst>
                    <p:animMotion origin="layout" path="M 2.77556E-17 7.40741E-7 L -0.36484 -0.00162 " pathEditMode="relative" rAng="0" ptsTypes="AA">
                      <p:cBhvr>
                        <p:cTn dur="2000" fill="hold"/>
                        <p:tgtEl>
                          <p:spTgt spid="3"/>
                        </p:tgtEl>
                        <p:attrNameLst>
                          <p:attrName>ppt_x</p:attrName>
                          <p:attrName>ppt_y</p:attrName>
                        </p:attrNameLst>
                      </p:cBhvr>
                      <p:rCtr x="-18242" y="-93"/>
                    </p:animMotion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rozřazo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9" name="Obdélník 8"/>
          <p:cNvSpPr/>
          <p:nvPr userDrawn="1"/>
        </p:nvSpPr>
        <p:spPr>
          <a:xfrm>
            <a:off x="0" y="6125577"/>
            <a:ext cx="12192000" cy="8266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491" y="6350000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45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 t="9950" r="87" b="5544"/>
          <a:stretch/>
        </p:blipFill>
        <p:spPr>
          <a:xfrm>
            <a:off x="0" y="0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506" y="262440"/>
            <a:ext cx="2312288" cy="1533835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081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dkrývač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" t="14173" r="-99" b="1149"/>
          <a:stretch/>
        </p:blipFill>
        <p:spPr>
          <a:xfrm>
            <a:off x="-2340" y="0"/>
            <a:ext cx="12194340" cy="6883928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3" y="5095717"/>
            <a:ext cx="5149516" cy="715534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hlavní sdělení slajdu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  <p:sp>
        <p:nvSpPr>
          <p:cNvPr id="18" name="Obdélník 17"/>
          <p:cNvSpPr/>
          <p:nvPr userDrawn="1"/>
        </p:nvSpPr>
        <p:spPr>
          <a:xfrm>
            <a:off x="-4681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 userDrawn="1"/>
        </p:nvSpPr>
        <p:spPr>
          <a:xfrm>
            <a:off x="2443319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 userDrawn="1"/>
        </p:nvSpPr>
        <p:spPr>
          <a:xfrm>
            <a:off x="4888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 userDrawn="1"/>
        </p:nvSpPr>
        <p:spPr>
          <a:xfrm>
            <a:off x="7336978" y="0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 userDrawn="1"/>
        </p:nvSpPr>
        <p:spPr>
          <a:xfrm>
            <a:off x="9782637" y="0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 userDrawn="1"/>
        </p:nvSpPr>
        <p:spPr>
          <a:xfrm>
            <a:off x="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 userDrawn="1"/>
        </p:nvSpPr>
        <p:spPr>
          <a:xfrm>
            <a:off x="2448000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Obdélník 25"/>
          <p:cNvSpPr/>
          <p:nvPr userDrawn="1"/>
        </p:nvSpPr>
        <p:spPr>
          <a:xfrm>
            <a:off x="4893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7" name="Obdélník 26"/>
          <p:cNvSpPr/>
          <p:nvPr userDrawn="1"/>
        </p:nvSpPr>
        <p:spPr>
          <a:xfrm>
            <a:off x="7341659" y="1377525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8" name="Obdélník 27"/>
          <p:cNvSpPr/>
          <p:nvPr userDrawn="1"/>
        </p:nvSpPr>
        <p:spPr>
          <a:xfrm>
            <a:off x="9787318" y="1377525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9" name="Obdélník 28"/>
          <p:cNvSpPr/>
          <p:nvPr userDrawn="1"/>
        </p:nvSpPr>
        <p:spPr>
          <a:xfrm>
            <a:off x="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0" name="Obdélník 29"/>
          <p:cNvSpPr/>
          <p:nvPr userDrawn="1"/>
        </p:nvSpPr>
        <p:spPr>
          <a:xfrm>
            <a:off x="2448000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1" name="Obdélník 30"/>
          <p:cNvSpPr/>
          <p:nvPr userDrawn="1"/>
        </p:nvSpPr>
        <p:spPr>
          <a:xfrm>
            <a:off x="4893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délník 31"/>
          <p:cNvSpPr/>
          <p:nvPr userDrawn="1"/>
        </p:nvSpPr>
        <p:spPr>
          <a:xfrm>
            <a:off x="7341659" y="2752368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3" name="Obdélník 32"/>
          <p:cNvSpPr/>
          <p:nvPr userDrawn="1"/>
        </p:nvSpPr>
        <p:spPr>
          <a:xfrm>
            <a:off x="9787318" y="2752368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4" name="Obdélník 33"/>
          <p:cNvSpPr/>
          <p:nvPr userDrawn="1"/>
        </p:nvSpPr>
        <p:spPr>
          <a:xfrm>
            <a:off x="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5" name="Obdélník 34"/>
          <p:cNvSpPr/>
          <p:nvPr userDrawn="1"/>
        </p:nvSpPr>
        <p:spPr>
          <a:xfrm>
            <a:off x="2448000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6" name="Obdélník 35"/>
          <p:cNvSpPr/>
          <p:nvPr userDrawn="1"/>
        </p:nvSpPr>
        <p:spPr>
          <a:xfrm>
            <a:off x="4893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7" name="Obdélník 36"/>
          <p:cNvSpPr/>
          <p:nvPr userDrawn="1"/>
        </p:nvSpPr>
        <p:spPr>
          <a:xfrm>
            <a:off x="7341659" y="4132503"/>
            <a:ext cx="2448000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8" name="Obdélník 37"/>
          <p:cNvSpPr/>
          <p:nvPr userDrawn="1"/>
        </p:nvSpPr>
        <p:spPr>
          <a:xfrm>
            <a:off x="9787318" y="4132503"/>
            <a:ext cx="2409363" cy="1368000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9" name="Obdélník 38"/>
          <p:cNvSpPr/>
          <p:nvPr userDrawn="1"/>
        </p:nvSpPr>
        <p:spPr>
          <a:xfrm>
            <a:off x="2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0" name="Obdélník 39"/>
          <p:cNvSpPr/>
          <p:nvPr userDrawn="1"/>
        </p:nvSpPr>
        <p:spPr>
          <a:xfrm>
            <a:off x="2450340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1" name="Obdélník 40"/>
          <p:cNvSpPr/>
          <p:nvPr userDrawn="1"/>
        </p:nvSpPr>
        <p:spPr>
          <a:xfrm>
            <a:off x="4895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2" name="Obdélník 41"/>
          <p:cNvSpPr/>
          <p:nvPr userDrawn="1"/>
        </p:nvSpPr>
        <p:spPr>
          <a:xfrm>
            <a:off x="7343999" y="5503500"/>
            <a:ext cx="2448000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3" name="Obdélník 42"/>
          <p:cNvSpPr/>
          <p:nvPr userDrawn="1"/>
        </p:nvSpPr>
        <p:spPr>
          <a:xfrm>
            <a:off x="9789658" y="5503500"/>
            <a:ext cx="2409363" cy="1380427"/>
          </a:xfrm>
          <a:prstGeom prst="rect">
            <a:avLst/>
          </a:prstGeom>
          <a:solidFill>
            <a:schemeClr val="accent4"/>
          </a:solidFill>
          <a:ln>
            <a:solidFill>
              <a:schemeClr val="bg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985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9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2" grpId="0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lze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9321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37546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11925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0788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17204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73181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70225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39835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497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 t="9950" r="87" b="5544"/>
          <a:stretch/>
        </p:blipFill>
        <p:spPr>
          <a:xfrm>
            <a:off x="0" y="0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803" y="6056370"/>
            <a:ext cx="1378394" cy="914345"/>
          </a:xfrm>
          <a:prstGeom prst="rect">
            <a:avLst/>
          </a:prstGeom>
        </p:spPr>
      </p:pic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24524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25666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3727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" t="9950" r="87" b="5544"/>
          <a:stretch/>
        </p:blipFill>
        <p:spPr>
          <a:xfrm>
            <a:off x="0" y="0"/>
            <a:ext cx="12192000" cy="6868633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 hasCustomPrompt="1"/>
          </p:nvPr>
        </p:nvSpPr>
        <p:spPr>
          <a:xfrm>
            <a:off x="757709" y="3040388"/>
            <a:ext cx="10515600" cy="906806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none"/>
        </p:style>
        <p:txBody>
          <a:bodyPr anchor="b"/>
          <a:lstStyle>
            <a:lvl1pPr algn="ctr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I děti před 100 lety si hrály na dospělé.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Ovál 16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vál 17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vál 18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vál 19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vál 20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vál 21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 userDrawn="1"/>
        </p:nvSpPr>
        <p:spPr>
          <a:xfrm>
            <a:off x="0" y="6100283"/>
            <a:ext cx="12192000" cy="768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6722" y="6298228"/>
            <a:ext cx="2811255" cy="37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35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5834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ra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>
          <a:xfrm>
            <a:off x="6701589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6990347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6990347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cs-CZ" sz="2800" smtClean="0"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1. NAŠE ŠKOLA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2. NEJSTARŠÍ DŮM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3. PASENÍ HUS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4. BÝVALÝ MLÝN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5. KOSTEL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6. DŮM SE SLEPICEMI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7. LOUKA NA HRANÍ</a:t>
            </a:r>
          </a:p>
          <a:p>
            <a:r>
              <a:rPr lang="cs-CZ" sz="1200" dirty="0">
                <a:effectLst/>
                <a:latin typeface="Calibri"/>
                <a:ea typeface="Calibri"/>
                <a:cs typeface="Calibri"/>
              </a:rPr>
              <a:t>8. DŮM S KRAVIČKOU A OVEČKOU </a:t>
            </a:r>
          </a:p>
          <a:p>
            <a:endParaRPr lang="cs-CZ" sz="1200" dirty="0">
              <a:effectLst/>
              <a:latin typeface="Calibri"/>
              <a:ea typeface="Calibri"/>
              <a:cs typeface="Calibri"/>
            </a:endParaRPr>
          </a:p>
          <a:p>
            <a:br>
              <a:rPr lang="cs-CZ" sz="1200" dirty="0">
                <a:effectLst/>
                <a:latin typeface="Calibri"/>
                <a:ea typeface="Calibri"/>
              </a:rPr>
            </a:br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58" y="6311524"/>
            <a:ext cx="1265018" cy="83913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8065"/>
            <a:ext cx="68226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levý text+obráz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253" y="4119"/>
            <a:ext cx="6822649" cy="6858000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0"/>
            <a:ext cx="549041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288758" y="295735"/>
            <a:ext cx="4969041" cy="1436811"/>
          </a:xfrm>
        </p:spPr>
        <p:txBody>
          <a:bodyPr anchor="b">
            <a:normAutofit/>
          </a:bodyPr>
          <a:lstStyle>
            <a:lvl1pPr algn="ctr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Kudy jsme šli do minulosti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88758" y="2028281"/>
            <a:ext cx="4969041" cy="3987508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 KRAVIČKOU A OVEČKOU </a:t>
            </a:r>
          </a:p>
          <a:p>
            <a:endParaRPr lang="cs-CZ" dirty="0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8" name="Obrázek 1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2973" y="6314597"/>
            <a:ext cx="1265018" cy="839138"/>
          </a:xfrm>
          <a:prstGeom prst="rect">
            <a:avLst/>
          </a:prstGeom>
        </p:spPr>
      </p:pic>
      <p:cxnSp>
        <p:nvCxnSpPr>
          <p:cNvPr id="10" name="Přímá spojnice 9"/>
          <p:cNvCxnSpPr/>
          <p:nvPr userDrawn="1"/>
        </p:nvCxnSpPr>
        <p:spPr>
          <a:xfrm flipH="1" flipV="1">
            <a:off x="11294075" y="736506"/>
            <a:ext cx="815546" cy="43165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ál 19"/>
          <p:cNvSpPr/>
          <p:nvPr userDrawn="1"/>
        </p:nvSpPr>
        <p:spPr>
          <a:xfrm>
            <a:off x="11459692" y="11442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</a:t>
            </a:r>
          </a:p>
        </p:txBody>
      </p:sp>
      <p:sp>
        <p:nvSpPr>
          <p:cNvPr id="21" name="Ovál 20"/>
          <p:cNvSpPr/>
          <p:nvPr userDrawn="1"/>
        </p:nvSpPr>
        <p:spPr>
          <a:xfrm>
            <a:off x="9980570" y="1962990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</a:t>
            </a:r>
          </a:p>
        </p:txBody>
      </p:sp>
      <p:sp>
        <p:nvSpPr>
          <p:cNvPr id="22" name="Ovál 21"/>
          <p:cNvSpPr/>
          <p:nvPr userDrawn="1"/>
        </p:nvSpPr>
        <p:spPr>
          <a:xfrm>
            <a:off x="8996918" y="1253367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</a:t>
            </a:r>
          </a:p>
        </p:txBody>
      </p:sp>
      <p:sp>
        <p:nvSpPr>
          <p:cNvPr id="23" name="Ovál 22"/>
          <p:cNvSpPr/>
          <p:nvPr userDrawn="1"/>
        </p:nvSpPr>
        <p:spPr>
          <a:xfrm>
            <a:off x="7879492" y="237042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</a:t>
            </a:r>
          </a:p>
        </p:txBody>
      </p:sp>
      <p:sp>
        <p:nvSpPr>
          <p:cNvPr id="24" name="Ovál 23"/>
          <p:cNvSpPr/>
          <p:nvPr userDrawn="1"/>
        </p:nvSpPr>
        <p:spPr>
          <a:xfrm>
            <a:off x="9604714" y="5283643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5</a:t>
            </a:r>
          </a:p>
        </p:txBody>
      </p:sp>
      <p:sp>
        <p:nvSpPr>
          <p:cNvPr id="25" name="Ovál 24"/>
          <p:cNvSpPr/>
          <p:nvPr userDrawn="1"/>
        </p:nvSpPr>
        <p:spPr>
          <a:xfrm>
            <a:off x="5895202" y="642583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8</a:t>
            </a:r>
          </a:p>
        </p:txBody>
      </p:sp>
      <p:sp>
        <p:nvSpPr>
          <p:cNvPr id="27" name="Ovál 26"/>
          <p:cNvSpPr/>
          <p:nvPr userDrawn="1"/>
        </p:nvSpPr>
        <p:spPr>
          <a:xfrm>
            <a:off x="7258565" y="4832975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6</a:t>
            </a:r>
          </a:p>
        </p:txBody>
      </p:sp>
      <p:cxnSp>
        <p:nvCxnSpPr>
          <p:cNvPr id="28" name="Přímá spojnice 27"/>
          <p:cNvCxnSpPr/>
          <p:nvPr userDrawn="1"/>
        </p:nvCxnSpPr>
        <p:spPr>
          <a:xfrm flipH="1">
            <a:off x="10412627" y="691978"/>
            <a:ext cx="881448" cy="1161536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louk 30"/>
          <p:cNvSpPr/>
          <p:nvPr userDrawn="1"/>
        </p:nvSpPr>
        <p:spPr>
          <a:xfrm rot="17314608">
            <a:off x="10029112" y="1697547"/>
            <a:ext cx="595919" cy="831012"/>
          </a:xfrm>
          <a:prstGeom prst="arc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32" name="Oblouk 31"/>
          <p:cNvSpPr/>
          <p:nvPr userDrawn="1"/>
        </p:nvSpPr>
        <p:spPr>
          <a:xfrm rot="8910458">
            <a:off x="9221187" y="801205"/>
            <a:ext cx="767055" cy="1237306"/>
          </a:xfrm>
          <a:prstGeom prst="arc">
            <a:avLst>
              <a:gd name="adj1" fmla="val 15496608"/>
              <a:gd name="adj2" fmla="val 21376112"/>
            </a:avLst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34" name="Přímá spojnice 33"/>
          <p:cNvCxnSpPr/>
          <p:nvPr userDrawn="1"/>
        </p:nvCxnSpPr>
        <p:spPr>
          <a:xfrm flipH="1">
            <a:off x="8369643" y="1605726"/>
            <a:ext cx="934996" cy="1097680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Přímá spojnice 35"/>
          <p:cNvCxnSpPr/>
          <p:nvPr userDrawn="1"/>
        </p:nvCxnSpPr>
        <p:spPr>
          <a:xfrm flipH="1">
            <a:off x="6128951" y="2678683"/>
            <a:ext cx="2259229" cy="177798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Přímá spojnice 39"/>
          <p:cNvCxnSpPr/>
          <p:nvPr userDrawn="1"/>
        </p:nvCxnSpPr>
        <p:spPr>
          <a:xfrm flipH="1">
            <a:off x="5807676" y="4447079"/>
            <a:ext cx="321276" cy="2311737"/>
          </a:xfrm>
          <a:prstGeom prst="line">
            <a:avLst/>
          </a:prstGeom>
          <a:ln w="762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Ovál 42"/>
          <p:cNvSpPr/>
          <p:nvPr userDrawn="1"/>
        </p:nvSpPr>
        <p:spPr>
          <a:xfrm>
            <a:off x="6128951" y="5590622"/>
            <a:ext cx="303940" cy="332981"/>
          </a:xfrm>
          <a:prstGeom prst="ellipse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5376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31" grpId="0" animBg="1"/>
      <p:bldP spid="32" grpId="0" animBg="1"/>
      <p:bldP spid="43" grpId="0" animBg="1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lastní rozlož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pic>
        <p:nvPicPr>
          <p:cNvPr id="205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153" y="0"/>
            <a:ext cx="682417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Obrázek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2472117" cy="17848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1"/>
            <a:ext cx="1575249" cy="2362874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74654"/>
            <a:ext cx="2472117" cy="1648078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665692"/>
            <a:ext cx="2472116" cy="1648077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2416483"/>
            <a:ext cx="1575250" cy="236287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8400" y="4410318"/>
            <a:ext cx="1575249" cy="2447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577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obrázek a sděle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77" y="-1291724"/>
            <a:ext cx="12192000" cy="7324298"/>
          </a:xfrm>
          <a:prstGeom prst="rect">
            <a:avLst/>
          </a:prstGeom>
        </p:spPr>
      </p:pic>
      <p:sp>
        <p:nvSpPr>
          <p:cNvPr id="7" name="Obdélník 6"/>
          <p:cNvSpPr/>
          <p:nvPr userDrawn="1"/>
        </p:nvSpPr>
        <p:spPr>
          <a:xfrm>
            <a:off x="0" y="4790433"/>
            <a:ext cx="12192000" cy="209349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" name="Nadpis 1"/>
          <p:cNvSpPr>
            <a:spLocks noGrp="1"/>
          </p:cNvSpPr>
          <p:nvPr>
            <p:ph type="ctrTitle" hasCustomPrompt="1"/>
          </p:nvPr>
        </p:nvSpPr>
        <p:spPr>
          <a:xfrm>
            <a:off x="397042" y="5095717"/>
            <a:ext cx="11712579" cy="715534"/>
          </a:xfrm>
        </p:spPr>
        <p:txBody>
          <a:bodyPr anchor="b">
            <a:normAutofit/>
          </a:bodyPr>
          <a:lstStyle>
            <a:lvl1pPr algn="l">
              <a:defRPr sz="4400" baseline="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Které stavby byly kolem rybníka už v 19.století?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909011" y="6356350"/>
            <a:ext cx="2743200" cy="365125"/>
          </a:xfrm>
        </p:spPr>
        <p:txBody>
          <a:bodyPr/>
          <a:lstStyle/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  <p:sp>
        <p:nvSpPr>
          <p:cNvPr id="11" name="Ovál 10"/>
          <p:cNvSpPr/>
          <p:nvPr userDrawn="1"/>
        </p:nvSpPr>
        <p:spPr>
          <a:xfrm>
            <a:off x="-1179095" y="1395663"/>
            <a:ext cx="673769" cy="673769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 userDrawn="1"/>
        </p:nvSpPr>
        <p:spPr>
          <a:xfrm>
            <a:off x="-1179095" y="2370425"/>
            <a:ext cx="673769" cy="67376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vál 12"/>
          <p:cNvSpPr/>
          <p:nvPr userDrawn="1"/>
        </p:nvSpPr>
        <p:spPr>
          <a:xfrm>
            <a:off x="-1179095" y="3350935"/>
            <a:ext cx="673769" cy="673769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vál 13"/>
          <p:cNvSpPr/>
          <p:nvPr userDrawn="1"/>
        </p:nvSpPr>
        <p:spPr>
          <a:xfrm>
            <a:off x="-1179095" y="4325697"/>
            <a:ext cx="673769" cy="673769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vál 14"/>
          <p:cNvSpPr/>
          <p:nvPr userDrawn="1"/>
        </p:nvSpPr>
        <p:spPr>
          <a:xfrm>
            <a:off x="-1181435" y="5271502"/>
            <a:ext cx="673769" cy="67376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vál 15"/>
          <p:cNvSpPr/>
          <p:nvPr userDrawn="1"/>
        </p:nvSpPr>
        <p:spPr>
          <a:xfrm>
            <a:off x="-1181435" y="449858"/>
            <a:ext cx="673769" cy="6737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7" name="Obrázek 1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43" y="6161559"/>
            <a:ext cx="1265018" cy="839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684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3FA942-437A-45EE-A4E4-8FA9F1575556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3611A2-3367-4E74-B6D8-C392B7815CA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734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1" r:id="rId2"/>
    <p:sldLayoutId id="2147483693" r:id="rId3"/>
    <p:sldLayoutId id="2147483692" r:id="rId4"/>
    <p:sldLayoutId id="2147483688" r:id="rId5"/>
    <p:sldLayoutId id="2147483649" r:id="rId6"/>
    <p:sldLayoutId id="2147483665" r:id="rId7"/>
    <p:sldLayoutId id="2147483671" r:id="rId8"/>
    <p:sldLayoutId id="2147483673" r:id="rId9"/>
    <p:sldLayoutId id="2147483689" r:id="rId10"/>
    <p:sldLayoutId id="2147483674" r:id="rId11"/>
    <p:sldLayoutId id="2147483690" r:id="rId12"/>
    <p:sldLayoutId id="2147483675" r:id="rId13"/>
    <p:sldLayoutId id="2147483664" r:id="rId14"/>
    <p:sldLayoutId id="2147483667" r:id="rId15"/>
    <p:sldLayoutId id="2147483668" r:id="rId16"/>
    <p:sldLayoutId id="2147483650" r:id="rId17"/>
    <p:sldLayoutId id="2147483669" r:id="rId18"/>
    <p:sldLayoutId id="2147483691" r:id="rId19"/>
    <p:sldLayoutId id="2147483670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B0BA4B-501B-4EED-A29C-A4A0C9EB3558}" type="datetimeFigureOut">
              <a:rPr lang="cs-CZ" smtClean="0"/>
              <a:t>05.08.2019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6AE7E-36D4-498F-BE42-DE0E533ABAA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827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microsoft.com/office/2007/relationships/hdphoto" Target="../media/hdphoto5.wdp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5.png"/><Relationship Id="rId5" Type="http://schemas.microsoft.com/office/2007/relationships/hdphoto" Target="../media/hdphoto4.wdp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tajchrastiny.cz/o-nas/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13" Type="http://schemas.openxmlformats.org/officeDocument/2006/relationships/image" Target="../media/image54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12" Type="http://schemas.openxmlformats.org/officeDocument/2006/relationships/image" Target="../media/image65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9.jpeg"/><Relationship Id="rId11" Type="http://schemas.openxmlformats.org/officeDocument/2006/relationships/image" Target="../media/image64.jpeg"/><Relationship Id="rId5" Type="http://schemas.openxmlformats.org/officeDocument/2006/relationships/image" Target="../media/image58.jpeg"/><Relationship Id="rId10" Type="http://schemas.openxmlformats.org/officeDocument/2006/relationships/image" Target="../media/image63.jpeg"/><Relationship Id="rId4" Type="http://schemas.openxmlformats.org/officeDocument/2006/relationships/image" Target="../media/image57.jpeg"/><Relationship Id="rId9" Type="http://schemas.openxmlformats.org/officeDocument/2006/relationships/image" Target="../media/image6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app.sketchup.com/app" TargetMode="External"/><Relationship Id="rId2" Type="http://schemas.openxmlformats.org/officeDocument/2006/relationships/hyperlink" Target="http://www.sketchup.cz/" TargetMode="External"/><Relationship Id="rId1" Type="http://schemas.openxmlformats.org/officeDocument/2006/relationships/slideLayout" Target="../slideLayouts/slideLayout17.xml"/><Relationship Id="rId5" Type="http://schemas.openxmlformats.org/officeDocument/2006/relationships/hyperlink" Target="https://hrusice.muzeumbrandys.cz/cz/pamatnik-josefa-lady" TargetMode="External"/><Relationship Id="rId4" Type="http://schemas.openxmlformats.org/officeDocument/2006/relationships/hyperlink" Target="http://www.skanzenkourim.cz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učitele – téma Dům a město</a:t>
            </a:r>
            <a:br>
              <a:rPr lang="cs-CZ" dirty="0"/>
            </a:br>
            <a:r>
              <a:rPr lang="cs-CZ" dirty="0" err="1"/>
              <a:t>slide</a:t>
            </a:r>
            <a:r>
              <a:rPr lang="cs-CZ" dirty="0"/>
              <a:t>: 6-13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65872"/>
            <a:ext cx="5029200" cy="4044428"/>
          </a:xfrm>
        </p:spPr>
        <p:txBody>
          <a:bodyPr>
            <a:normAutofit fontScale="25000" lnSpcReduction="20000"/>
          </a:bodyPr>
          <a:lstStyle/>
          <a:p>
            <a:r>
              <a:rPr lang="cs-CZ" sz="4400" dirty="0" err="1"/>
              <a:t>Slide</a:t>
            </a:r>
            <a:r>
              <a:rPr lang="cs-CZ" sz="4400" dirty="0"/>
              <a:t> č. 6 - Kliknutí:</a:t>
            </a:r>
          </a:p>
          <a:p>
            <a:r>
              <a:rPr lang="cs-CZ" sz="4400" dirty="0"/>
              <a:t>1 – škola: Kde stojí nejstarší dům? – označte dvojkou. Jaký byl na něm letopočet? Má někdo jeho fotku/nakreslenou pohlednici?</a:t>
            </a:r>
          </a:p>
          <a:p>
            <a:r>
              <a:rPr lang="cs-CZ" sz="4400" dirty="0"/>
              <a:t>2 – nejstarší dům: Šli jsme po hrázi a zastavili jsme se a zkoušeli jsme si utrhnout kopřivy – proč? Kde? Doplňte do mapy trojku. Máte někdo obrázek s husami?</a:t>
            </a:r>
          </a:p>
          <a:p>
            <a:r>
              <a:rPr lang="cs-CZ" sz="4400" dirty="0"/>
              <a:t>3 – pasení hus: Jak se vlastně jmenuje rybník? Kde mlýn stál? Zakreslete čtyřku. Máte obrázek?</a:t>
            </a:r>
          </a:p>
          <a:p>
            <a:r>
              <a:rPr lang="cs-CZ" sz="4400" dirty="0"/>
              <a:t>4 – bývalý mlýn: Vrátili jsme se na hráz a dívali jsme se přes vodu na kostel. Kde je na mapě? Jak je označen? Zapište pětku. Má někdo obrázek?</a:t>
            </a:r>
          </a:p>
          <a:p>
            <a:r>
              <a:rPr lang="cs-CZ" sz="4400" dirty="0"/>
              <a:t>5 – kostel: Kde je dům, kde chovají slepice s kuřátky?/Kde chovali koně? Zapište. Má někdo obrázek?</a:t>
            </a:r>
          </a:p>
          <a:p>
            <a:r>
              <a:rPr lang="cs-CZ" sz="4400" dirty="0"/>
              <a:t>6 – dům se slepicemi/povoznictví: Kam jsme šli od rybníka? Kde jsme nechali vozík? </a:t>
            </a:r>
          </a:p>
          <a:p>
            <a:r>
              <a:rPr lang="cs-CZ" sz="4400" dirty="0"/>
              <a:t>7 – louka: Kam jsme šli na návštěvu? Zapište číslo. Má někdo obrázek?</a:t>
            </a:r>
          </a:p>
          <a:p>
            <a:r>
              <a:rPr lang="cs-CZ" sz="4400" dirty="0"/>
              <a:t>8 – dům s kravičkou a ovečkou: Zkontrolujeme. Máte zakreslenou trasu, kudy jsme šli? Dokončete a rozstříhejte si fotografie – nechte jim okraje, ať je můžete zespodu přilepit k mapě. Každý si vyberte dvě. </a:t>
            </a:r>
          </a:p>
          <a:p>
            <a:r>
              <a:rPr lang="cs-CZ" sz="4400" u="sng" dirty="0" err="1"/>
              <a:t>Slide</a:t>
            </a:r>
            <a:r>
              <a:rPr lang="cs-CZ" sz="4400" u="sng" dirty="0"/>
              <a:t> č. 7</a:t>
            </a:r>
            <a:r>
              <a:rPr lang="cs-CZ" sz="4400" dirty="0"/>
              <a:t>: : Postupně klikáme, objevují se fotky a body v mapě: Položte svoje fotky k mapě na místa, která zobrazují. Má někdo fotku kostela? Nalepte ji zespodu mapy a spojte s náměstím šipkou. Co je na této fotce? – Povoznictví, dům naproti ul. U Studánky, dům s kravičkou, louka. Všichni víte, kam patří vaše fotografie?  – Nalepte. </a:t>
            </a:r>
          </a:p>
          <a:p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/>
        <p:txBody>
          <a:bodyPr>
            <a:normAutofit fontScale="40000" lnSpcReduction="20000"/>
          </a:bodyPr>
          <a:lstStyle/>
          <a:p>
            <a:r>
              <a:rPr lang="cs-CZ" u="sng" dirty="0" err="1"/>
              <a:t>Slide</a:t>
            </a:r>
            <a:r>
              <a:rPr lang="cs-CZ" u="sng" dirty="0"/>
              <a:t> č. 8</a:t>
            </a:r>
            <a:r>
              <a:rPr lang="cs-CZ" dirty="0"/>
              <a:t>–9:</a:t>
            </a:r>
          </a:p>
          <a:p>
            <a:r>
              <a:rPr lang="cs-CZ" dirty="0"/>
              <a:t>Které stavby tu byly už před 100 lety, v 19. století? Které už ve středověku?</a:t>
            </a:r>
          </a:p>
          <a:p>
            <a:r>
              <a:rPr lang="cs-CZ" dirty="0"/>
              <a:t>Vybarvěte je v mapě – kostel, škola, hrad. Víte o stavbě, která je na staré mapě a dnes už nestojí? – Mlýn</a:t>
            </a:r>
          </a:p>
          <a:p>
            <a:r>
              <a:rPr lang="cs-CZ" dirty="0"/>
              <a:t>Které domy vypadají dodnes podobně jako před 100 lety? Ukažte na fotce. – Jak poznáme starý dům? – Letopočet, hospodářská stavení, části domu – stodola, chlévy, detaily – velká vrata, okno na půdu pro uskladnění sena</a:t>
            </a:r>
          </a:p>
          <a:p>
            <a:r>
              <a:rPr lang="cs-CZ" u="sng" dirty="0" err="1"/>
              <a:t>Slide</a:t>
            </a:r>
            <a:r>
              <a:rPr lang="cs-CZ" u="sng" dirty="0"/>
              <a:t> č. 10</a:t>
            </a:r>
            <a:r>
              <a:rPr lang="cs-CZ" dirty="0"/>
              <a:t>–11 – Jaké části měl venkovský dům – selské stavení? Která byla určena pro zvířata? Jak říkáme části, kde jsou chována zvířata? Pro bydlení? K čemu byl prostřední prostor? Na čem spí kočka? – pec. Jak lidé dříve topili? Jaký zdroj tepla využíváte doma vy? </a:t>
            </a:r>
          </a:p>
          <a:p>
            <a:r>
              <a:rPr lang="cs-CZ" dirty="0"/>
              <a:t>Rozdáme obrázky venkovského domu (4.3). Do skupiny arch s obrázky (4.8)– rozstříhejte a vyberte si 4 obrázky a položte, kam byste je umístili – do světnice, síně, stodoly a na zahradu. Poznáte všechny věci? </a:t>
            </a:r>
          </a:p>
          <a:p>
            <a:r>
              <a:rPr lang="cs-CZ" dirty="0"/>
              <a:t>K čemu je? – klik 1: máselnice. Vyzkoušíme si na příštím setkání v muzeu.</a:t>
            </a:r>
          </a:p>
          <a:p>
            <a:r>
              <a:rPr lang="cs-CZ" dirty="0"/>
              <a:t>V muzejním depozitáři jsou uchovávány staré věci – poznáte, co je na obrázku? K čemu se to používalo?</a:t>
            </a:r>
          </a:p>
          <a:p>
            <a:r>
              <a:rPr lang="cs-CZ" dirty="0" err="1"/>
              <a:t>Slide</a:t>
            </a:r>
            <a:r>
              <a:rPr lang="cs-CZ" dirty="0"/>
              <a:t> č. 12: necky, žebřiňák, trakař</a:t>
            </a:r>
          </a:p>
          <a:p>
            <a:r>
              <a:rPr lang="cs-CZ" dirty="0" err="1"/>
              <a:t>Slide</a:t>
            </a:r>
            <a:r>
              <a:rPr lang="cs-CZ" dirty="0"/>
              <a:t> č. 13: Vozíky a trakaře se uklízejí do stodoly. Kde bydlí krávy? Koně? Kde se skladuje obilí?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3571336" y="1630392"/>
            <a:ext cx="8620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Slidy</a:t>
            </a:r>
            <a:r>
              <a:rPr lang="cs-CZ" dirty="0"/>
              <a:t> číslo 6-9 jsou regionálně zaměřené na Říčany, pro jiné lokality je nutné je upravit!</a:t>
            </a:r>
          </a:p>
        </p:txBody>
      </p:sp>
    </p:spTree>
    <p:extLst>
      <p:ext uri="{BB962C8B-B14F-4D97-AF65-F5344CB8AC3E}">
        <p14:creationId xmlns:p14="http://schemas.microsoft.com/office/powerpoint/2010/main" val="15507144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Jaké měl venkovský dům části? Kam co patří?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971" y="2296582"/>
            <a:ext cx="7293562" cy="362494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084" b="95611" l="9434" r="89623">
                        <a14:foregroundMark x1="48742" y1="52432" x2="48742" y2="52432"/>
                        <a14:foregroundMark x1="51887" y1="13405" x2="50314" y2="88493"/>
                        <a14:foregroundMark x1="28931" y1="62752" x2="66981" y2="61803"/>
                        <a14:backgroundMark x1="15723" y1="5931" x2="15723" y2="59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7063" y="1188690"/>
            <a:ext cx="945016" cy="25071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90" b="100000" l="0" r="968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1019" y="2442349"/>
            <a:ext cx="1424549" cy="121435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7" cstate="screen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973" b="94248" l="2381" r="986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2229" y="4224826"/>
            <a:ext cx="2368495" cy="1340070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7101686" y="2824013"/>
            <a:ext cx="140005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světnice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síň</a:t>
            </a:r>
          </a:p>
          <a:p>
            <a:endParaRPr lang="cs-CZ" sz="2400" dirty="0">
              <a:latin typeface="+mj-lt"/>
            </a:endParaRPr>
          </a:p>
          <a:p>
            <a:r>
              <a:rPr lang="cs-CZ" sz="2400" dirty="0">
                <a:latin typeface="+mj-lt"/>
              </a:rPr>
              <a:t>chlév</a:t>
            </a:r>
          </a:p>
        </p:txBody>
      </p:sp>
    </p:spTree>
    <p:extLst>
      <p:ext uri="{BB962C8B-B14F-4D97-AF65-F5344CB8AC3E}">
        <p14:creationId xmlns:p14="http://schemas.microsoft.com/office/powerpoint/2010/main" val="4227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68 0.02223 L -0.4517 0.2956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07" y="1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08 0.0669 L -0.77305 0.3516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55" y="14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L -0.36758 0.0402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85" y="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600" dirty="0"/>
              <a:t>Jaké měl venkovský dům části? Kam co patří? 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2084275"/>
            <a:ext cx="7021902" cy="4061951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553" y="4407708"/>
            <a:ext cx="267562" cy="70984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16" y="4804913"/>
            <a:ext cx="733502" cy="62527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82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3413" y="4712953"/>
            <a:ext cx="1155824" cy="653953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1453361" y="5605313"/>
            <a:ext cx="50903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>
                <a:latin typeface="+mj-lt"/>
              </a:rPr>
              <a:t>světnice	síň		chlév</a:t>
            </a:r>
          </a:p>
        </p:txBody>
      </p:sp>
    </p:spTree>
    <p:extLst>
      <p:ext uri="{BB962C8B-B14F-4D97-AF65-F5344CB8AC3E}">
        <p14:creationId xmlns:p14="http://schemas.microsoft.com/office/powerpoint/2010/main" val="1322018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85360" cy="612865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91" y="3018918"/>
            <a:ext cx="3726692" cy="24842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56913" y="1645568"/>
            <a:ext cx="3720178" cy="24801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7790" y="215844"/>
            <a:ext cx="3726693" cy="2484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0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Kam byste zavedli krávy a koně? </a:t>
            </a:r>
            <a:br>
              <a:rPr lang="cs-CZ" dirty="0"/>
            </a:br>
            <a:r>
              <a:rPr lang="cs-CZ" dirty="0"/>
              <a:t>Kam uložili seno nebo obilí?</a:t>
            </a:r>
          </a:p>
        </p:txBody>
      </p:sp>
      <p:pic>
        <p:nvPicPr>
          <p:cNvPr id="7" name="Zástupný symbol pro obsah 6"/>
          <p:cNvPicPr>
            <a:picLocks noGrp="1" noChangeAspect="1"/>
          </p:cNvPicPr>
          <p:nvPr>
            <p:ph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5" y="2191075"/>
            <a:ext cx="2085975" cy="1461081"/>
          </a:xfrm>
        </p:spPr>
      </p:pic>
      <p:sp>
        <p:nvSpPr>
          <p:cNvPr id="5" name="Zástupný symbol pro obsah 4"/>
          <p:cNvSpPr txBox="1">
            <a:spLocks noGrp="1"/>
          </p:cNvSpPr>
          <p:nvPr>
            <p:ph idx="1"/>
          </p:nvPr>
        </p:nvSpPr>
        <p:spPr>
          <a:xfrm>
            <a:off x="838200" y="2165872"/>
            <a:ext cx="2582823" cy="25442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sýpka (špýchar)</a:t>
            </a:r>
          </a:p>
          <a:p>
            <a:r>
              <a:rPr lang="cs-CZ" dirty="0"/>
              <a:t>chlév</a:t>
            </a:r>
          </a:p>
          <a:p>
            <a:r>
              <a:rPr lang="cs-CZ" dirty="0"/>
              <a:t>stodola</a:t>
            </a:r>
          </a:p>
          <a:p>
            <a:r>
              <a:rPr lang="cs-CZ" dirty="0">
                <a:hlinkClick r:id="rId3"/>
              </a:rPr>
              <a:t>stáj</a:t>
            </a:r>
            <a:endParaRPr lang="cs-CZ" dirty="0"/>
          </a:p>
          <a:p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7649" y="2190749"/>
            <a:ext cx="2397633" cy="1552049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475" y="4314825"/>
            <a:ext cx="2323398" cy="174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01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7709" y="2486025"/>
            <a:ext cx="10589741" cy="1866900"/>
          </a:xfrm>
        </p:spPr>
        <p:txBody>
          <a:bodyPr anchor="ctr">
            <a:normAutofit/>
          </a:bodyPr>
          <a:lstStyle/>
          <a:p>
            <a:r>
              <a:rPr lang="cs-CZ" dirty="0"/>
              <a:t>I děti před 100 lety si hrály na dospělé. </a:t>
            </a:r>
            <a:br>
              <a:rPr lang="cs-CZ" dirty="0"/>
            </a:br>
            <a:r>
              <a:rPr lang="cs-CZ" dirty="0"/>
              <a:t>Hrály si na dvoře a na zahradě, doma ve světnici, v chlévě i ve stodole.</a:t>
            </a:r>
          </a:p>
        </p:txBody>
      </p:sp>
    </p:spTree>
    <p:extLst>
      <p:ext uri="{BB962C8B-B14F-4D97-AF65-F5344CB8AC3E}">
        <p14:creationId xmlns:p14="http://schemas.microsoft.com/office/powerpoint/2010/main" val="3792507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Jaké měl dům části?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701" y="2140813"/>
            <a:ext cx="7960743" cy="3884882"/>
          </a:xfrm>
        </p:spPr>
      </p:pic>
      <p:sp>
        <p:nvSpPr>
          <p:cNvPr id="6" name="Obdélník 5"/>
          <p:cNvSpPr/>
          <p:nvPr/>
        </p:nvSpPr>
        <p:spPr>
          <a:xfrm>
            <a:off x="8320900" y="2790417"/>
            <a:ext cx="724179" cy="74213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3874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Kolik měli prostoru </a:t>
            </a:r>
            <a:br>
              <a:rPr lang="cs-CZ" dirty="0"/>
            </a:br>
            <a:r>
              <a:rPr lang="cs-CZ" dirty="0"/>
              <a:t>lidé a kolik zvířata?</a:t>
            </a:r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438"/>
          <a:stretch/>
        </p:blipFill>
        <p:spPr>
          <a:xfrm>
            <a:off x="217169" y="2106595"/>
            <a:ext cx="7289801" cy="3884882"/>
          </a:xfrm>
        </p:spPr>
      </p:pic>
      <p:sp>
        <p:nvSpPr>
          <p:cNvPr id="3" name="Obdélník 2"/>
          <p:cNvSpPr/>
          <p:nvPr/>
        </p:nvSpPr>
        <p:spPr>
          <a:xfrm>
            <a:off x="7840980" y="1038225"/>
            <a:ext cx="724179" cy="742139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9288780" y="1038224"/>
            <a:ext cx="724179" cy="742139"/>
          </a:xfrm>
          <a:prstGeom prst="rect">
            <a:avLst/>
          </a:prstGeom>
          <a:blipFill dpi="0"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/>
          <p:cNvSpPr/>
          <p:nvPr/>
        </p:nvSpPr>
        <p:spPr>
          <a:xfrm rot="5400000">
            <a:off x="10210801" y="1364456"/>
            <a:ext cx="739140" cy="671173"/>
          </a:xfrm>
          <a:prstGeom prst="rect">
            <a:avLst/>
          </a:prstGeom>
          <a:blipFill dpi="0"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Obdélník 8"/>
          <p:cNvSpPr/>
          <p:nvPr/>
        </p:nvSpPr>
        <p:spPr>
          <a:xfrm>
            <a:off x="11058313" y="2935827"/>
            <a:ext cx="724179" cy="742139"/>
          </a:xfrm>
          <a:prstGeom prst="rect">
            <a:avLst/>
          </a:prstGeom>
          <a:blipFill dpi="0"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bdélník 9"/>
          <p:cNvSpPr/>
          <p:nvPr/>
        </p:nvSpPr>
        <p:spPr>
          <a:xfrm>
            <a:off x="7559963" y="5116230"/>
            <a:ext cx="724179" cy="742139"/>
          </a:xfrm>
          <a:prstGeom prst="rect">
            <a:avLst/>
          </a:prstGeom>
          <a:blipFill dpi="0"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8564601" y="5026482"/>
            <a:ext cx="724179" cy="742139"/>
          </a:xfrm>
          <a:prstGeom prst="rect">
            <a:avLst/>
          </a:prstGeom>
          <a:blipFill dpi="0"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bdélník 11"/>
          <p:cNvSpPr/>
          <p:nvPr/>
        </p:nvSpPr>
        <p:spPr>
          <a:xfrm>
            <a:off x="9771380" y="3677966"/>
            <a:ext cx="724179" cy="742139"/>
          </a:xfrm>
          <a:prstGeom prst="rect">
            <a:avLst/>
          </a:prstGeom>
          <a:blipFill dpi="0" rotWithShape="1"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Obdélník 12"/>
          <p:cNvSpPr/>
          <p:nvPr/>
        </p:nvSpPr>
        <p:spPr>
          <a:xfrm>
            <a:off x="10835640" y="4284343"/>
            <a:ext cx="724179" cy="742139"/>
          </a:xfrm>
          <a:prstGeom prst="rect">
            <a:avLst/>
          </a:prstGeom>
          <a:blipFill dpi="0"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Obdélník 13"/>
          <p:cNvSpPr/>
          <p:nvPr/>
        </p:nvSpPr>
        <p:spPr>
          <a:xfrm>
            <a:off x="8564601" y="2522499"/>
            <a:ext cx="724179" cy="742139"/>
          </a:xfrm>
          <a:prstGeom prst="rect">
            <a:avLst/>
          </a:prstGeom>
          <a:blipFill dpi="0"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Obdélník 14"/>
          <p:cNvSpPr/>
          <p:nvPr/>
        </p:nvSpPr>
        <p:spPr>
          <a:xfrm>
            <a:off x="10014864" y="4486360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Obdélník 15"/>
          <p:cNvSpPr/>
          <p:nvPr/>
        </p:nvSpPr>
        <p:spPr>
          <a:xfrm>
            <a:off x="8713888" y="528369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Obdélník 16"/>
          <p:cNvSpPr/>
          <p:nvPr/>
        </p:nvSpPr>
        <p:spPr>
          <a:xfrm>
            <a:off x="11098112" y="1622807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8" name="Obdélník 17"/>
          <p:cNvSpPr/>
          <p:nvPr/>
        </p:nvSpPr>
        <p:spPr>
          <a:xfrm>
            <a:off x="8155344" y="4235304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9" name="Obdélník 18"/>
          <p:cNvSpPr/>
          <p:nvPr/>
        </p:nvSpPr>
        <p:spPr>
          <a:xfrm>
            <a:off x="6740169" y="1343618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0" name="Obdélník 19"/>
          <p:cNvSpPr/>
          <p:nvPr/>
        </p:nvSpPr>
        <p:spPr>
          <a:xfrm>
            <a:off x="9660962" y="2577112"/>
            <a:ext cx="724179" cy="742139"/>
          </a:xfrm>
          <a:prstGeom prst="rect">
            <a:avLst/>
          </a:prstGeom>
          <a:blipFill dpi="0"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b="1210"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1" name="Obdélník 20"/>
          <p:cNvSpPr/>
          <p:nvPr/>
        </p:nvSpPr>
        <p:spPr>
          <a:xfrm>
            <a:off x="8601709" y="1621648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2" name="Obdélník 21"/>
          <p:cNvSpPr/>
          <p:nvPr/>
        </p:nvSpPr>
        <p:spPr>
          <a:xfrm>
            <a:off x="7850895" y="3378901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3" name="Obdélník 22"/>
          <p:cNvSpPr/>
          <p:nvPr/>
        </p:nvSpPr>
        <p:spPr>
          <a:xfrm>
            <a:off x="8947920" y="4131323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4" name="Obdélník 23"/>
          <p:cNvSpPr/>
          <p:nvPr/>
        </p:nvSpPr>
        <p:spPr>
          <a:xfrm>
            <a:off x="10473550" y="2453329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Obdélník 24"/>
          <p:cNvSpPr/>
          <p:nvPr/>
        </p:nvSpPr>
        <p:spPr>
          <a:xfrm>
            <a:off x="7692250" y="1866492"/>
            <a:ext cx="724179" cy="742139"/>
          </a:xfrm>
          <a:prstGeom prst="rect">
            <a:avLst/>
          </a:prstGeom>
          <a:blipFill dpi="0" rotWithShape="1"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913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0 L -0.29036 0.234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18" y="1169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1.48148E-6 L -0.38737 0.35301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375" y="176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7.40741E-7 L -0.58294 0.3027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54" y="1513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11111E-6 L -0.52995 0.1636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97" y="817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2.22222E-6 L -0.40638 0.03125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326" y="1551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-0.49414 -0.0115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14" y="-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7.40741E-7 L -0.65235 0.2988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17" y="14931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7.40741E-7 L -0.59076 0.15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544" y="759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-0.61823 0.0407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911" y="2037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0.00347 L -0.20443 -0.099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513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animMotion origin="layout" path="M 4.16667E-7 0.00347 L -0.20443 -0.09907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21" y="-513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2.96296E-6 L -0.22539 -0.0879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-4398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1"/>
                                    </p:cond>
                                  </p:endCondLst>
                                  <p:childTnLst>
                                    <p:animMotion origin="layout" path="M -0.00208 2.96296E-6 L -0.22539 -0.08797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72" y="-4398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0.01574 L -0.32487 -0.00139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718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5"/>
                                    </p:cond>
                                  </p:endCondLst>
                                  <p:childTnLst>
                                    <p:animMotion origin="layout" path="M -0.00208 -0.01574 L -0.32487 -0.00139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46" y="718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0648 L -0.35391 0.019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131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animMotion origin="layout" path="M -0.00052 -0.00648 L -0.35391 0.0199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69" y="1319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0.01852 L -0.37109 0.10393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6111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3"/>
                                    </p:cond>
                                  </p:endCondLst>
                                  <p:childTnLst>
                                    <p:animMotion origin="layout" path="M 1.25E-6 -0.01852 L -0.37109 0.1039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555" y="6111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01574 L -0.28841 0.16805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919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7"/>
                                    </p:cond>
                                  </p:endCondLst>
                                  <p:childTnLst>
                                    <p:animMotion origin="layout" path="M 0.00104 -0.01574 L -0.28841 0.1680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79" y="9190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7 L -0.30378 0.22638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11134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1"/>
                                    </p:cond>
                                  </p:endCondLst>
                                  <p:childTnLst>
                                    <p:animMotion origin="layout" path="M -2.29167E-6 0.0037 L -0.30377 0.2263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95" y="1113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811 L -0.28633 0.2752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335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5"/>
                                    </p:cond>
                                  </p:endCondLst>
                                  <p:childTnLst>
                                    <p:animMotion origin="layout" path="M 3.54167E-6 0.00811 L -0.28633 0.2752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3" y="1335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0.00718 L -0.228 0.27431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1335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9"/>
                                    </p:cond>
                                  </p:endCondLst>
                                  <p:childTnLst>
                                    <p:animMotion origin="layout" path="M 3.54167E-6 0.00718 L -0.228 0.27431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13356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44444E-6 L -0.68099 0.28541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049" y="14259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59259E-6 L -0.57787 0.15347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893" y="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allAtOnce" animBg="1"/>
      <p:bldP spid="7" grpId="0" build="allAtOnce" animBg="1"/>
      <p:bldP spid="8" grpId="0" build="allAtOnce" animBg="1"/>
      <p:bldP spid="9" grpId="0" build="allAtOnce" animBg="1"/>
      <p:bldP spid="10" grpId="0" build="allAtOnce" animBg="1"/>
      <p:bldP spid="11" grpId="0" uiExpand="1" build="allAtOnce" animBg="1"/>
      <p:bldP spid="12" grpId="0" build="allAtOnce" animBg="1"/>
      <p:bldP spid="13" grpId="0" uiExpand="1" build="allAtOnce" animBg="1"/>
      <p:bldP spid="14" grpId="0" build="allAtOnce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565F6BC-647F-47B9-B1B1-EED18D219B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" r="41"/>
          <a:stretch/>
        </p:blipFill>
        <p:spPr>
          <a:xfrm>
            <a:off x="395527" y="951353"/>
            <a:ext cx="9183694" cy="5170047"/>
          </a:xfrm>
          <a:prstGeom prst="rect">
            <a:avLst/>
          </a:prstGeom>
        </p:spPr>
      </p:pic>
      <p:sp>
        <p:nvSpPr>
          <p:cNvPr id="10" name="Šipka: ohnutá nahoru 9">
            <a:extLst>
              <a:ext uri="{FF2B5EF4-FFF2-40B4-BE49-F238E27FC236}">
                <a16:creationId xmlns:a16="http://schemas.microsoft.com/office/drawing/2014/main" id="{93A293B2-D747-4F2A-8B20-92DA17B85175}"/>
              </a:ext>
            </a:extLst>
          </p:cNvPr>
          <p:cNvSpPr/>
          <p:nvPr/>
        </p:nvSpPr>
        <p:spPr>
          <a:xfrm>
            <a:off x="760909" y="1628654"/>
            <a:ext cx="1254632" cy="96214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obdélník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A9DBCC69-FBEC-4B0E-84BF-2BA75AF1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527" y="204962"/>
            <a:ext cx="9705690" cy="746391"/>
          </a:xfrm>
        </p:spPr>
        <p:txBody>
          <a:bodyPr/>
          <a:lstStyle/>
          <a:p>
            <a:r>
              <a:rPr lang="cs-CZ" dirty="0"/>
              <a:t>Staré domy můžeme přestavovat.</a:t>
            </a:r>
          </a:p>
        </p:txBody>
      </p:sp>
    </p:spTree>
    <p:extLst>
      <p:ext uri="{BB962C8B-B14F-4D97-AF65-F5344CB8AC3E}">
        <p14:creationId xmlns:p14="http://schemas.microsoft.com/office/powerpoint/2010/main" val="291539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DBCC69-FBEC-4B0E-84BF-2BA75AF1C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9705690" cy="746391"/>
          </a:xfrm>
        </p:spPr>
        <p:txBody>
          <a:bodyPr/>
          <a:lstStyle/>
          <a:p>
            <a:r>
              <a:rPr lang="cs-CZ" dirty="0"/>
              <a:t>Stavíme chlívek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325EEDB-0280-4F9E-B88C-5DE0F51DFD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47"/>
          <a:stretch/>
        </p:blipFill>
        <p:spPr>
          <a:xfrm>
            <a:off x="324000" y="984163"/>
            <a:ext cx="9207831" cy="5149622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71118B69-E24E-4285-AB53-374632CFFB02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669302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EC739-32A0-4061-BCF8-1FEB751AF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9924708" cy="751867"/>
          </a:xfrm>
        </p:spPr>
        <p:txBody>
          <a:bodyPr/>
          <a:lstStyle/>
          <a:p>
            <a:r>
              <a:rPr lang="cs-CZ" dirty="0"/>
              <a:t>Chlívek nebo přístavba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C817AA8E-E344-4C7E-A371-0BD870DDB6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904"/>
          <a:stretch/>
        </p:blipFill>
        <p:spPr>
          <a:xfrm>
            <a:off x="324000" y="854574"/>
            <a:ext cx="9309857" cy="5260926"/>
          </a:xfrm>
          <a:prstGeom prst="rect">
            <a:avLst/>
          </a:prstGeom>
        </p:spPr>
      </p:pic>
      <p:sp>
        <p:nvSpPr>
          <p:cNvPr id="6" name="Šipka: ohnutá nahoru 5">
            <a:extLst>
              <a:ext uri="{FF2B5EF4-FFF2-40B4-BE49-F238E27FC236}">
                <a16:creationId xmlns:a16="http://schemas.microsoft.com/office/drawing/2014/main" id="{575A242B-A052-4B73-AF25-BF83F537EB59}"/>
              </a:ext>
            </a:extLst>
          </p:cNvPr>
          <p:cNvSpPr/>
          <p:nvPr/>
        </p:nvSpPr>
        <p:spPr>
          <a:xfrm>
            <a:off x="966264" y="1591393"/>
            <a:ext cx="1359021" cy="1590198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vytáhnout</a:t>
            </a:r>
          </a:p>
        </p:txBody>
      </p:sp>
    </p:spTree>
    <p:extLst>
      <p:ext uri="{BB962C8B-B14F-4D97-AF65-F5344CB8AC3E}">
        <p14:creationId xmlns:p14="http://schemas.microsoft.com/office/powerpoint/2010/main" val="1676580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Postup pro učitele – téma Porovnej plochy</a:t>
            </a:r>
            <a:br>
              <a:rPr lang="cs-CZ" dirty="0"/>
            </a:br>
            <a:r>
              <a:rPr lang="cs-CZ" dirty="0" err="1"/>
              <a:t>slide</a:t>
            </a:r>
            <a:r>
              <a:rPr lang="cs-CZ" dirty="0"/>
              <a:t>: 9-20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2165872"/>
            <a:ext cx="5029200" cy="4044428"/>
          </a:xfrm>
        </p:spPr>
        <p:txBody>
          <a:bodyPr>
            <a:normAutofit fontScale="40000" lnSpcReduction="20000"/>
          </a:bodyPr>
          <a:lstStyle/>
          <a:p>
            <a:r>
              <a:rPr lang="cs-CZ" dirty="0" err="1"/>
              <a:t>Slide</a:t>
            </a:r>
            <a:r>
              <a:rPr lang="cs-CZ" dirty="0"/>
              <a:t> 9: Podívejte se na mapu v prezentaci (4.5) – najděte na ní cihelnu. Jak se vyrábějí cihly? </a:t>
            </a:r>
          </a:p>
          <a:p>
            <a:r>
              <a:rPr lang="cs-CZ" dirty="0"/>
              <a:t>Kontrolujeme PL– jaký má tvar cihla? </a:t>
            </a:r>
          </a:p>
          <a:p>
            <a:r>
              <a:rPr lang="cs-CZ" dirty="0"/>
              <a:t>Opakujeme s prezentací </a:t>
            </a:r>
            <a:r>
              <a:rPr lang="cs-CZ" dirty="0" err="1"/>
              <a:t>slide</a:t>
            </a:r>
            <a:r>
              <a:rPr lang="cs-CZ" dirty="0"/>
              <a:t> č. 11 a 13. Části venkovského domu: světnice, síň, chlév – co dávali pod zvířata, aby mohli chlév uklízet? </a:t>
            </a:r>
          </a:p>
          <a:p>
            <a:r>
              <a:rPr lang="cs-CZ" dirty="0" err="1"/>
              <a:t>Slide</a:t>
            </a:r>
            <a:r>
              <a:rPr lang="cs-CZ" dirty="0"/>
              <a:t> č. 15 a 16: Podlaha ve chlévě je znázorněna jako čtverce se slámou. </a:t>
            </a:r>
          </a:p>
          <a:p>
            <a:r>
              <a:rPr lang="cs-CZ" dirty="0"/>
              <a:t>Dnes si zahrajeme na stavitele domu, musíme vědět, kolik „dlaždic“ – jednotkových čtverců - budeme potřebovat. Jednotkové čtverce používáme v matematice pro znázornění plochy. Odhadnete, kolik čtverců se vejde do světnice. – Záleží na tom, zda měříme s pecí, nebo bez pece. Znovu připomeneme význam pece jako zdroje tepla.</a:t>
            </a:r>
          </a:p>
          <a:p>
            <a:r>
              <a:rPr lang="cs-CZ" dirty="0"/>
              <a:t>Rozdělte se do skupin – rozdáme PL Půdorys(4.11) a rozstříhané čtverce (4.10).</a:t>
            </a:r>
          </a:p>
          <a:p>
            <a:r>
              <a:rPr lang="cs-CZ" dirty="0"/>
              <a:t> </a:t>
            </a:r>
            <a:r>
              <a:rPr lang="cs-CZ" dirty="0" err="1"/>
              <a:t>Slide</a:t>
            </a:r>
            <a:r>
              <a:rPr lang="cs-CZ" dirty="0"/>
              <a:t> č. 16: Zjistíme, kolik prostoru měli lidé pro bydlení a kolik pro zvířata.</a:t>
            </a:r>
          </a:p>
          <a:p>
            <a:r>
              <a:rPr lang="cs-CZ" dirty="0"/>
              <a:t>Doplňte neúplnou tabulku. </a:t>
            </a:r>
          </a:p>
          <a:p>
            <a:r>
              <a:rPr lang="cs-CZ" dirty="0"/>
              <a:t>Kontrolujeme dohromady tabulku za podpory prezentace.</a:t>
            </a:r>
          </a:p>
          <a:p>
            <a:r>
              <a:rPr lang="cs-CZ" dirty="0"/>
              <a:t> Co kdybyste se měli do takového venkovského domu nastěhovat dnes? Jaké místnosti byste ještě potřebovali? Co byste s domem udělali? – Přistavěli místnost, nebo druhé patro. </a:t>
            </a:r>
          </a:p>
          <a:p>
            <a:r>
              <a:rPr lang="cs-CZ" dirty="0"/>
              <a:t>Budeme pracovat v programu </a:t>
            </a:r>
            <a:r>
              <a:rPr lang="cs-CZ" dirty="0" err="1"/>
              <a:t>Sketch</a:t>
            </a:r>
            <a:r>
              <a:rPr lang="cs-CZ" dirty="0"/>
              <a:t> Up – můžete v práci pokračovat doma, stáhnout si objekt Říčany domek s kočkou, nebo si postavit vlastní.</a:t>
            </a:r>
          </a:p>
          <a:p>
            <a:r>
              <a:rPr lang="cs-CZ" dirty="0"/>
              <a:t>Slide 17 –20: Používáme funkci „obdélník“ a „vytáhnout“ – se šipkou.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22500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1C2147A-3B99-422B-8446-12C9D99C5A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3AF3BE1-AF2F-4F85-A362-2F1188B6C1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6" t="376" r="8877" b="8877"/>
          <a:stretch/>
        </p:blipFill>
        <p:spPr>
          <a:xfrm>
            <a:off x="324000" y="1055065"/>
            <a:ext cx="8994171" cy="5059221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10151026" cy="815205"/>
          </a:xfrm>
        </p:spPr>
        <p:txBody>
          <a:bodyPr/>
          <a:lstStyle/>
          <a:p>
            <a:r>
              <a:rPr lang="cs-CZ" dirty="0"/>
              <a:t>Dnes přistavujeme</a:t>
            </a:r>
          </a:p>
        </p:txBody>
      </p:sp>
      <p:sp>
        <p:nvSpPr>
          <p:cNvPr id="8" name="Šipka: ohnutá nahoru 7">
            <a:extLst>
              <a:ext uri="{FF2B5EF4-FFF2-40B4-BE49-F238E27FC236}">
                <a16:creationId xmlns:a16="http://schemas.microsoft.com/office/drawing/2014/main" id="{53EEDEE7-B73C-4A02-A8F8-C5BA4C88EA46}"/>
              </a:ext>
            </a:extLst>
          </p:cNvPr>
          <p:cNvSpPr/>
          <p:nvPr/>
        </p:nvSpPr>
        <p:spPr>
          <a:xfrm>
            <a:off x="596900" y="1669847"/>
            <a:ext cx="1305478" cy="1039486"/>
          </a:xfrm>
          <a:prstGeom prst="ben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obdélník</a:t>
            </a:r>
          </a:p>
        </p:txBody>
      </p:sp>
    </p:spTree>
    <p:extLst>
      <p:ext uri="{BB962C8B-B14F-4D97-AF65-F5344CB8AC3E}">
        <p14:creationId xmlns:p14="http://schemas.microsoft.com/office/powerpoint/2010/main" val="2938025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8C2C526-5B11-4CEC-9E6A-E96F0E7293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35" t="-1" r="8890" b="9426"/>
          <a:stretch/>
        </p:blipFill>
        <p:spPr>
          <a:xfrm>
            <a:off x="324000" y="1042593"/>
            <a:ext cx="9037714" cy="5083715"/>
          </a:xfrm>
          <a:prstGeom prst="rect">
            <a:avLst/>
          </a:prstGeom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10152000" cy="815205"/>
          </a:xfrm>
        </p:spPr>
        <p:txBody>
          <a:bodyPr/>
          <a:lstStyle/>
          <a:p>
            <a:r>
              <a:rPr lang="cs-CZ" dirty="0"/>
              <a:t>Patro nebo dvě?</a:t>
            </a:r>
          </a:p>
        </p:txBody>
      </p:sp>
    </p:spTree>
    <p:extLst>
      <p:ext uri="{BB962C8B-B14F-4D97-AF65-F5344CB8AC3E}">
        <p14:creationId xmlns:p14="http://schemas.microsoft.com/office/powerpoint/2010/main" val="18206740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000" y="216000"/>
            <a:ext cx="10151026" cy="815205"/>
          </a:xfrm>
        </p:spPr>
        <p:txBody>
          <a:bodyPr/>
          <a:lstStyle/>
          <a:p>
            <a:r>
              <a:rPr lang="cs-CZ" dirty="0"/>
              <a:t>Je libo další pokoj v přízemí?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2FBAE26-2B06-4817-9BBC-F8FD01C789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000" y="1031205"/>
            <a:ext cx="9035142" cy="5082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460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09FD0CD1-87E7-47A6-80CF-DE48BDB704E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A4C45426-C054-4834-9B45-EF10C5274B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6298" y="0"/>
            <a:ext cx="10151026" cy="815205"/>
          </a:xfrm>
        </p:spPr>
        <p:txBody>
          <a:bodyPr>
            <a:normAutofit/>
          </a:bodyPr>
          <a:lstStyle/>
          <a:p>
            <a:r>
              <a:rPr lang="cs-CZ" sz="3200" dirty="0"/>
              <a:t>Co se stane s okolím, když přistavíme část domu?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78750F8-279A-4EB9-834D-7EE3A0BC2D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93688" y="-87313"/>
            <a:ext cx="12777788" cy="718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16065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09558" y="5232473"/>
            <a:ext cx="10513000" cy="715534"/>
          </a:xfrm>
        </p:spPr>
        <p:txBody>
          <a:bodyPr>
            <a:normAutofit fontScale="90000"/>
          </a:bodyPr>
          <a:lstStyle/>
          <a:p>
            <a:br>
              <a:rPr lang="cs-CZ" sz="3600" dirty="0"/>
            </a:br>
            <a:r>
              <a:rPr lang="cs-CZ" sz="3600" dirty="0"/>
              <a:t>Vyzkoušejte si program </a:t>
            </a:r>
            <a:r>
              <a:rPr lang="cs-CZ" sz="3600" dirty="0" err="1"/>
              <a:t>Sketch</a:t>
            </a:r>
            <a:r>
              <a:rPr lang="cs-CZ" sz="3600" dirty="0"/>
              <a:t> Up – na www.sketchup.cz</a:t>
            </a:r>
          </a:p>
        </p:txBody>
      </p:sp>
    </p:spTree>
    <p:extLst>
      <p:ext uri="{BB962C8B-B14F-4D97-AF65-F5344CB8AC3E}">
        <p14:creationId xmlns:p14="http://schemas.microsoft.com/office/powerpoint/2010/main" val="99634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1"/>
          <p:cNvSpPr>
            <a:spLocks noGrp="1"/>
          </p:cNvSpPr>
          <p:nvPr>
            <p:ph type="title"/>
          </p:nvPr>
        </p:nvSpPr>
        <p:spPr>
          <a:xfrm>
            <a:off x="807567" y="2417763"/>
            <a:ext cx="10539883" cy="2143125"/>
          </a:xfrm>
        </p:spPr>
        <p:txBody>
          <a:bodyPr anchor="ctr">
            <a:normAutofit/>
          </a:bodyPr>
          <a:lstStyle/>
          <a:p>
            <a:r>
              <a:rPr lang="cs-CZ" dirty="0"/>
              <a:t>Většina prostoru byla věnována hospodářství. Děti neměly vlastní pokoj, hrály si na dvoře a na zahradě, doma ve světnici, v chlévě i ve stodole.</a:t>
            </a:r>
          </a:p>
        </p:txBody>
      </p:sp>
    </p:spTree>
    <p:extLst>
      <p:ext uri="{BB962C8B-B14F-4D97-AF65-F5344CB8AC3E}">
        <p14:creationId xmlns:p14="http://schemas.microsoft.com/office/powerpoint/2010/main" val="4247295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Další zdroje, odkazy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cs-CZ" dirty="0"/>
              <a:t>Ke stažení </a:t>
            </a:r>
            <a:r>
              <a:rPr lang="cs-CZ" dirty="0">
                <a:hlinkClick r:id="rId2"/>
              </a:rPr>
              <a:t>www.sketchup.cz</a:t>
            </a:r>
            <a:endParaRPr lang="cs-CZ" dirty="0"/>
          </a:p>
          <a:p>
            <a:r>
              <a:rPr lang="cs-CZ" dirty="0"/>
              <a:t>Pro práci na webu: </a:t>
            </a:r>
            <a:r>
              <a:rPr lang="cs-CZ" dirty="0">
                <a:hlinkClick r:id="rId3"/>
              </a:rPr>
              <a:t>https://app.sketchup.com/app</a:t>
            </a:r>
            <a:endParaRPr lang="cs-CZ" dirty="0"/>
          </a:p>
          <a:p>
            <a:r>
              <a:rPr lang="cs-CZ" dirty="0"/>
              <a:t>Prvek ve 3D </a:t>
            </a:r>
            <a:r>
              <a:rPr lang="cs-CZ" dirty="0" err="1"/>
              <a:t>Warehouse</a:t>
            </a:r>
            <a:r>
              <a:rPr lang="cs-CZ" dirty="0"/>
              <a:t>: </a:t>
            </a:r>
            <a:r>
              <a:rPr lang="cs-CZ" dirty="0" err="1"/>
              <a:t>ricany_s_kockou</a:t>
            </a:r>
            <a:endParaRPr lang="cs-CZ" dirty="0"/>
          </a:p>
          <a:p>
            <a:r>
              <a:rPr lang="cs-CZ" dirty="0"/>
              <a:t>Čtverce k vytištění</a:t>
            </a:r>
          </a:p>
          <a:p>
            <a:r>
              <a:rPr lang="cs-CZ" dirty="0"/>
              <a:t>Pracovní list Kolem rybníka</a:t>
            </a:r>
          </a:p>
          <a:p>
            <a:r>
              <a:rPr lang="cs-CZ" dirty="0"/>
              <a:t>Pracovní list Dům a čtvercová síť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cs-CZ" dirty="0"/>
              <a:t>Skanzen Kouřim </a:t>
            </a:r>
            <a:r>
              <a:rPr lang="cs-CZ" dirty="0">
                <a:hlinkClick r:id="rId4"/>
              </a:rPr>
              <a:t>www.skanzenkourim.cz</a:t>
            </a:r>
            <a:endParaRPr lang="cs-CZ" dirty="0"/>
          </a:p>
          <a:p>
            <a:r>
              <a:rPr lang="cs-CZ" dirty="0"/>
              <a:t>Památník Josefa Lady</a:t>
            </a:r>
          </a:p>
          <a:p>
            <a:pPr marL="0" indent="0">
              <a:buNone/>
            </a:pPr>
            <a:r>
              <a:rPr lang="cs-CZ">
                <a:hlinkClick r:id="rId5"/>
              </a:rPr>
              <a:t>https://hrusice.muzeumbrandys.cz/cz/pamatnik-josefa-lady</a:t>
            </a:r>
            <a:endParaRPr lang="cs-CZ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0357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2667001"/>
          </a:xfrm>
        </p:spPr>
        <p:txBody>
          <a:bodyPr/>
          <a:lstStyle/>
          <a:p>
            <a:r>
              <a:rPr lang="cs-CZ" dirty="0"/>
              <a:t>Tvoříme a prožíváme</a:t>
            </a:r>
          </a:p>
        </p:txBody>
      </p:sp>
    </p:spTree>
    <p:extLst>
      <p:ext uri="{BB962C8B-B14F-4D97-AF65-F5344CB8AC3E}">
        <p14:creationId xmlns:p14="http://schemas.microsoft.com/office/powerpoint/2010/main" val="1774713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BB8FB0-2BEA-431D-9B3B-8D08830B4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 děti před 100 lety si hrály na dospělé.</a:t>
            </a:r>
          </a:p>
        </p:txBody>
      </p:sp>
    </p:spTree>
    <p:extLst>
      <p:ext uri="{BB962C8B-B14F-4D97-AF65-F5344CB8AC3E}">
        <p14:creationId xmlns:p14="http://schemas.microsoft.com/office/powerpoint/2010/main" val="5753357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8565" y="4736338"/>
            <a:ext cx="10515600" cy="1353312"/>
          </a:xfrm>
        </p:spPr>
        <p:txBody>
          <a:bodyPr anchor="ctr">
            <a:normAutofit/>
          </a:bodyPr>
          <a:lstStyle/>
          <a:p>
            <a:r>
              <a:rPr lang="cs-CZ" dirty="0"/>
              <a:t>Navštěvujeme místa, kde si před lety jako děti hráli dnešní dědečkové a babičky. </a:t>
            </a:r>
            <a:endParaRPr lang="cs-CZ" sz="3600" dirty="0"/>
          </a:p>
        </p:txBody>
      </p:sp>
      <p:sp>
        <p:nvSpPr>
          <p:cNvPr id="4" name="Nadpis 1"/>
          <p:cNvSpPr txBox="1">
            <a:spLocks/>
          </p:cNvSpPr>
          <p:nvPr/>
        </p:nvSpPr>
        <p:spPr>
          <a:xfrm>
            <a:off x="748565" y="2597073"/>
            <a:ext cx="10515600" cy="760087"/>
          </a:xfrm>
          <a:prstGeom prst="rect">
            <a:avLst/>
          </a:prstGeom>
          <a:solidFill>
            <a:schemeClr val="accent4"/>
          </a:solidFill>
          <a:ln w="12700" cap="flat" cmpd="sng" algn="ctr">
            <a:solidFill>
              <a:schemeClr val="accent4">
                <a:shade val="50000"/>
              </a:schemeClr>
            </a:solidFill>
            <a:prstDash val="solid"/>
            <a:miter lim="800000"/>
          </a:ln>
          <a:effectLst/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r>
              <a:rPr lang="cs-CZ" dirty="0"/>
              <a:t>Dům a město</a:t>
            </a:r>
          </a:p>
        </p:txBody>
      </p:sp>
    </p:spTree>
    <p:extLst>
      <p:ext uri="{BB962C8B-B14F-4D97-AF65-F5344CB8AC3E}">
        <p14:creationId xmlns:p14="http://schemas.microsoft.com/office/powerpoint/2010/main" val="1946450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/>
              <a:t>Kudy jsme šli do minulosti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1. NAŠE ŠKOLA</a:t>
            </a:r>
          </a:p>
          <a:p>
            <a:r>
              <a:rPr lang="cs-CZ" dirty="0"/>
              <a:t>2. NEJSTARŠÍ DŮM</a:t>
            </a:r>
          </a:p>
          <a:p>
            <a:r>
              <a:rPr lang="cs-CZ" dirty="0"/>
              <a:t>3. PASENÍ HUS</a:t>
            </a:r>
          </a:p>
          <a:p>
            <a:r>
              <a:rPr lang="cs-CZ" dirty="0"/>
              <a:t>4. BÝVALÝ MLÝN</a:t>
            </a:r>
          </a:p>
          <a:p>
            <a:r>
              <a:rPr lang="cs-CZ" dirty="0"/>
              <a:t>5. KOSTEL</a:t>
            </a:r>
          </a:p>
          <a:p>
            <a:r>
              <a:rPr lang="cs-CZ" dirty="0"/>
              <a:t>6. DŮM SE SLEPICEMI</a:t>
            </a:r>
          </a:p>
          <a:p>
            <a:r>
              <a:rPr lang="cs-CZ" dirty="0"/>
              <a:t>7. LOUKA NA HRANÍ</a:t>
            </a:r>
          </a:p>
          <a:p>
            <a:r>
              <a:rPr lang="cs-CZ" dirty="0"/>
              <a:t>8. DŮM S KRAVIČKOU A OVEČKOU</a:t>
            </a:r>
          </a:p>
          <a:p>
            <a:br>
              <a:rPr lang="cs-CZ" dirty="0"/>
            </a:b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436" y="0"/>
            <a:ext cx="1141921" cy="37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Zástupný symbol pro obsah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15" r="32347" b="-14"/>
          <a:stretch/>
        </p:blipFill>
        <p:spPr>
          <a:xfrm>
            <a:off x="2616201" y="15522"/>
            <a:ext cx="7797800" cy="61032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2616199" cy="3924298"/>
          </a:xfrm>
          <a:prstGeom prst="rect">
            <a:avLst/>
          </a:prstGeom>
        </p:spPr>
      </p:pic>
      <p:sp>
        <p:nvSpPr>
          <p:cNvPr id="7" name="Ovál 6"/>
          <p:cNvSpPr/>
          <p:nvPr/>
        </p:nvSpPr>
        <p:spPr>
          <a:xfrm>
            <a:off x="6462113" y="4824896"/>
            <a:ext cx="495300" cy="49530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2450292"/>
            <a:ext cx="2616199" cy="1744133"/>
          </a:xfrm>
          <a:prstGeom prst="rect">
            <a:avLst/>
          </a:prstGeom>
        </p:spPr>
      </p:pic>
      <p:sp>
        <p:nvSpPr>
          <p:cNvPr id="10" name="Ovál 9"/>
          <p:cNvSpPr/>
          <p:nvPr/>
        </p:nvSpPr>
        <p:spPr>
          <a:xfrm>
            <a:off x="3373141" y="2793457"/>
            <a:ext cx="495300" cy="495300"/>
          </a:xfrm>
          <a:prstGeom prst="ellipse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94176"/>
            <a:ext cx="2616199" cy="1938276"/>
          </a:xfrm>
          <a:prstGeom prst="rect">
            <a:avLst/>
          </a:prstGeom>
        </p:spPr>
      </p:pic>
      <p:sp>
        <p:nvSpPr>
          <p:cNvPr id="12" name="Ovál 11"/>
          <p:cNvSpPr/>
          <p:nvPr/>
        </p:nvSpPr>
        <p:spPr>
          <a:xfrm rot="4082353">
            <a:off x="2616198" y="5732946"/>
            <a:ext cx="495300" cy="4953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57162" y="-1104"/>
            <a:ext cx="2446333" cy="2381250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45667" y="2380146"/>
            <a:ext cx="2446333" cy="1629258"/>
          </a:xfrm>
          <a:prstGeom prst="rect">
            <a:avLst/>
          </a:prstGeom>
        </p:spPr>
      </p:pic>
      <p:sp>
        <p:nvSpPr>
          <p:cNvPr id="15" name="Ovál 14"/>
          <p:cNvSpPr/>
          <p:nvPr/>
        </p:nvSpPr>
        <p:spPr>
          <a:xfrm>
            <a:off x="3194348" y="5410651"/>
            <a:ext cx="495300" cy="4953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45667" y="3713013"/>
            <a:ext cx="2446881" cy="2409825"/>
          </a:xfrm>
          <a:prstGeom prst="rect">
            <a:avLst/>
          </a:prstGeom>
        </p:spPr>
      </p:pic>
      <p:sp>
        <p:nvSpPr>
          <p:cNvPr id="17" name="Ovál 16"/>
          <p:cNvSpPr/>
          <p:nvPr/>
        </p:nvSpPr>
        <p:spPr>
          <a:xfrm>
            <a:off x="3139667" y="4577246"/>
            <a:ext cx="495300" cy="4953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115" y="95250"/>
            <a:ext cx="998465" cy="331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30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 animBg="1"/>
      <p:bldP spid="12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64347"/>
            <a:ext cx="12192000" cy="6806480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408" y="27720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Které stavby stály už v 19. století?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2093648" y="1457325"/>
            <a:ext cx="7054216" cy="6029324"/>
            <a:chOff x="2093648" y="1457325"/>
            <a:chExt cx="7054216" cy="6029324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93648" y="1457325"/>
              <a:ext cx="7054216" cy="6029324"/>
            </a:xfrm>
            <a:prstGeom prst="rect">
              <a:avLst/>
            </a:prstGeom>
          </p:spPr>
        </p:pic>
        <p:pic>
          <p:nvPicPr>
            <p:cNvPr id="3" name="Obrázek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4149" y="1457325"/>
              <a:ext cx="768934" cy="2552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6965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Zástupný symbol pro obsah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7" b="-47"/>
          <a:stretch/>
        </p:blipFill>
        <p:spPr>
          <a:xfrm>
            <a:off x="1915371" y="1418264"/>
            <a:ext cx="8429707" cy="4706089"/>
          </a:xfr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9408" y="277202"/>
            <a:ext cx="10515600" cy="1325563"/>
          </a:xfrm>
        </p:spPr>
        <p:txBody>
          <a:bodyPr>
            <a:normAutofit/>
          </a:bodyPr>
          <a:lstStyle/>
          <a:p>
            <a:r>
              <a:rPr lang="cs-CZ" sz="3600" dirty="0"/>
              <a:t>Které stavby stály už v 19. století?</a:t>
            </a:r>
          </a:p>
        </p:txBody>
      </p:sp>
      <p:sp>
        <p:nvSpPr>
          <p:cNvPr id="7" name="Šipka doprava 6"/>
          <p:cNvSpPr/>
          <p:nvPr/>
        </p:nvSpPr>
        <p:spPr>
          <a:xfrm rot="20257118">
            <a:off x="3964576" y="302497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 rot="20257118">
            <a:off x="4064420" y="3090242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mlýn</a:t>
            </a:r>
          </a:p>
        </p:txBody>
      </p:sp>
      <p:sp>
        <p:nvSpPr>
          <p:cNvPr id="10" name="Šipka doprava 9"/>
          <p:cNvSpPr/>
          <p:nvPr/>
        </p:nvSpPr>
        <p:spPr>
          <a:xfrm rot="19532814">
            <a:off x="1503767" y="5440457"/>
            <a:ext cx="2048873" cy="484632"/>
          </a:xfrm>
          <a:prstGeom prst="rightArrow">
            <a:avLst>
              <a:gd name="adj1" fmla="val 56601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9" name="TextovéPole 8"/>
          <p:cNvSpPr txBox="1"/>
          <p:nvPr/>
        </p:nvSpPr>
        <p:spPr>
          <a:xfrm rot="19511427">
            <a:off x="1514902" y="5458341"/>
            <a:ext cx="216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dům s kravičkou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285" y="763073"/>
            <a:ext cx="3498159" cy="22180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5285" y="2981101"/>
            <a:ext cx="2540215" cy="3440003"/>
          </a:xfrm>
          <a:prstGeom prst="rect">
            <a:avLst/>
          </a:prstGeom>
        </p:spPr>
      </p:pic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264"/>
            <a:ext cx="3379142" cy="1984925"/>
          </a:xfrm>
        </p:spPr>
      </p:pic>
      <p:sp>
        <p:nvSpPr>
          <p:cNvPr id="13" name="Šipka doprava 12"/>
          <p:cNvSpPr/>
          <p:nvPr/>
        </p:nvSpPr>
        <p:spPr>
          <a:xfrm rot="5689319">
            <a:off x="2007105" y="4113969"/>
            <a:ext cx="1166488" cy="484632"/>
          </a:xfrm>
          <a:prstGeom prst="rightArrow">
            <a:avLst>
              <a:gd name="adj1" fmla="val 63656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/>
          <p:cNvSpPr txBox="1"/>
          <p:nvPr/>
        </p:nvSpPr>
        <p:spPr>
          <a:xfrm rot="16546963">
            <a:off x="1554660" y="3539481"/>
            <a:ext cx="2164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cihelna</a:t>
            </a:r>
          </a:p>
        </p:txBody>
      </p:sp>
    </p:spTree>
    <p:extLst>
      <p:ext uri="{BB962C8B-B14F-4D97-AF65-F5344CB8AC3E}">
        <p14:creationId xmlns:p14="http://schemas.microsoft.com/office/powerpoint/2010/main" val="376681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 animBg="1"/>
      <p:bldP spid="9" grpId="0"/>
      <p:bldP spid="13" grpId="0" animBg="1"/>
      <p:bldP spid="12" grpId="0"/>
    </p:bldLst>
  </p:timing>
</p:sld>
</file>

<file path=ppt/theme/theme1.xml><?xml version="1.0" encoding="utf-8"?>
<a:theme xmlns:a="http://schemas.openxmlformats.org/drawingml/2006/main" name="Šablona HO_19-04-03">
  <a:themeElements>
    <a:clrScheme name="Zeleno-žlutá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EE7B08"/>
      </a:hlink>
      <a:folHlink>
        <a:srgbClr val="977B2D"/>
      </a:folHlink>
    </a:clrScheme>
    <a:fontScheme name="Franklin Gothic">
      <a:majorFont>
        <a:latin typeface="Franklin Gothic Medium" panose="020B0603020102020204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zentace1" id="{CFF23E6F-9EDB-451A-9759-A2F95D429E3A}" vid="{FA3BE730-1DB7-4277-8732-6C9AD1C46765}"/>
    </a:ext>
  </a:extLst>
</a:theme>
</file>

<file path=ppt/theme/theme2.xml><?xml version="1.0" encoding="utf-8"?>
<a:theme xmlns:a="http://schemas.openxmlformats.org/drawingml/2006/main" name="Vlastní návrh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Šablona HO_19-04-03</Template>
  <TotalTime>1362</TotalTime>
  <Words>740</Words>
  <Application>Microsoft Office PowerPoint</Application>
  <PresentationFormat>Širokoúhlá obrazovka</PresentationFormat>
  <Paragraphs>93</Paragraphs>
  <Slides>26</Slides>
  <Notes>1</Notes>
  <HiddenSlides>3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26</vt:i4>
      </vt:variant>
    </vt:vector>
  </HeadingPairs>
  <TitlesOfParts>
    <vt:vector size="32" baseType="lpstr">
      <vt:lpstr>Arial</vt:lpstr>
      <vt:lpstr>Calibri</vt:lpstr>
      <vt:lpstr>Franklin Gothic Book</vt:lpstr>
      <vt:lpstr>Franklin Gothic Medium</vt:lpstr>
      <vt:lpstr>Šablona HO_19-04-03</vt:lpstr>
      <vt:lpstr>Vlastní návrh</vt:lpstr>
      <vt:lpstr>Postup pro učitele – téma Dům a město slide: 6-13</vt:lpstr>
      <vt:lpstr>Postup pro učitele – téma Porovnej plochy slide: 9-20</vt:lpstr>
      <vt:lpstr>Tvoříme a prožíváme</vt:lpstr>
      <vt:lpstr>I děti před 100 lety si hrály na dospělé.</vt:lpstr>
      <vt:lpstr>Navštěvujeme místa, kde si před lety jako děti hráli dnešní dědečkové a babičky. </vt:lpstr>
      <vt:lpstr>Kudy jsme šli do minulosti</vt:lpstr>
      <vt:lpstr>Prezentace aplikace PowerPoint</vt:lpstr>
      <vt:lpstr>Které stavby stály už v 19. století?</vt:lpstr>
      <vt:lpstr>Které stavby stály už v 19. století?</vt:lpstr>
      <vt:lpstr>Jaké měl venkovský dům části? Kam co patří? </vt:lpstr>
      <vt:lpstr>Jaké měl venkovský dům části? Kam co patří? </vt:lpstr>
      <vt:lpstr>Prezentace aplikace PowerPoint</vt:lpstr>
      <vt:lpstr>Kam byste zavedli krávy a koně?  Kam uložili seno nebo obilí?</vt:lpstr>
      <vt:lpstr>I děti před 100 lety si hrály na dospělé.  Hrály si na dvoře a na zahradě, doma ve světnici, v chlévě i ve stodole.</vt:lpstr>
      <vt:lpstr>Jaké měl dům části?</vt:lpstr>
      <vt:lpstr>Kolik měli prostoru  lidé a kolik zvířata?</vt:lpstr>
      <vt:lpstr>Staré domy můžeme přestavovat.</vt:lpstr>
      <vt:lpstr>Stavíme chlívek</vt:lpstr>
      <vt:lpstr>Chlívek nebo přístavba</vt:lpstr>
      <vt:lpstr>Dnes přistavujeme</vt:lpstr>
      <vt:lpstr>Patro nebo dvě?</vt:lpstr>
      <vt:lpstr>Je libo další pokoj v přízemí?</vt:lpstr>
      <vt:lpstr>Co se stane s okolím, když přistavíme část domu?</vt:lpstr>
      <vt:lpstr> Vyzkoušejte si program Sketch Up – na www.sketchup.cz</vt:lpstr>
      <vt:lpstr>Většina prostoru byla věnována hospodářství. Děti neměly vlastní pokoj, hrály si na dvoře a na zahradě, doma ve světnici, v chlévě i ve stodole.</vt:lpstr>
      <vt:lpstr>Další zdroje, odkazy</vt:lpstr>
    </vt:vector>
  </TitlesOfParts>
  <Company>ATC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Tvoříme a prožíváme</dc:title>
  <dc:creator>Čiháková Kateřina Mgr.</dc:creator>
  <cp:lastModifiedBy>Markéta</cp:lastModifiedBy>
  <cp:revision>107</cp:revision>
  <cp:lastPrinted>2019-08-01T10:49:03Z</cp:lastPrinted>
  <dcterms:created xsi:type="dcterms:W3CDTF">2019-05-13T13:34:22Z</dcterms:created>
  <dcterms:modified xsi:type="dcterms:W3CDTF">2019-08-05T09:01:42Z</dcterms:modified>
</cp:coreProperties>
</file>